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oleObject"/>
  <Default Extension="jpeg" ContentType="image/jpeg"/>
  <Default Extension="jpg" ContentType="image/jpeg"/>
  <Default Extension="rels" ContentType="application/vnd.openxmlformats-package.relationships+xml"/>
  <Default Extension="vml" ContentType="application/vnd.openxmlformats-officedocument.vmlDrawing"/>
  <Default Extension="gif" ContentType="image/gif"/>
  <Default Extension="png" ContentType="image/png"/>
  <Default Extension="wmf" ContentType="image/x-w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6"/>
  </p:notesMasterIdLst>
  <p:handoutMasterIdLst>
    <p:handoutMasterId r:id="rId27"/>
  </p:handoutMasterIdLst>
  <p:sldIdLst>
    <p:sldId id="281" r:id="rId2"/>
    <p:sldId id="340" r:id="rId3"/>
    <p:sldId id="282" r:id="rId4"/>
    <p:sldId id="289" r:id="rId5"/>
    <p:sldId id="297" r:id="rId6"/>
    <p:sldId id="298" r:id="rId7"/>
    <p:sldId id="299" r:id="rId8"/>
    <p:sldId id="290" r:id="rId9"/>
    <p:sldId id="291" r:id="rId10"/>
    <p:sldId id="292" r:id="rId11"/>
    <p:sldId id="286" r:id="rId12"/>
    <p:sldId id="302" r:id="rId13"/>
    <p:sldId id="303" r:id="rId14"/>
    <p:sldId id="304" r:id="rId15"/>
    <p:sldId id="354" r:id="rId16"/>
    <p:sldId id="355" r:id="rId17"/>
    <p:sldId id="306" r:id="rId18"/>
    <p:sldId id="308" r:id="rId19"/>
    <p:sldId id="372" r:id="rId20"/>
    <p:sldId id="375" r:id="rId21"/>
    <p:sldId id="376" r:id="rId22"/>
    <p:sldId id="377" r:id="rId23"/>
    <p:sldId id="378" r:id="rId24"/>
    <p:sldId id="334" r:id="rId2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aron Elmore" initials="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10012"/>
    <a:srgbClr val="E2AC01"/>
    <a:srgbClr val="FFFC00"/>
    <a:srgbClr val="FFE9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98" autoAdjust="0"/>
    <p:restoredTop sz="85748"/>
  </p:normalViewPr>
  <p:slideViewPr>
    <p:cSldViewPr snapToGrid="0" snapToObjects="1">
      <p:cViewPr>
        <p:scale>
          <a:sx n="87" d="100"/>
          <a:sy n="87" d="100"/>
        </p:scale>
        <p:origin x="536" y="2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233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76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notesMaster" Target="notesMasters/notesMaster1.xml"/><Relationship Id="rId27" Type="http://schemas.openxmlformats.org/officeDocument/2006/relationships/handoutMaster" Target="handoutMasters/handoutMaster1.xml"/><Relationship Id="rId28" Type="http://schemas.openxmlformats.org/officeDocument/2006/relationships/commentAuthors" Target="commentAuthors.xml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492DA4-7033-254B-9755-02E963D2D60B}" type="datetimeFigureOut">
              <a:rPr lang="en-US" smtClean="0"/>
              <a:t>7/27/17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B62766-2C43-EF4D-81BB-E60258EC4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59726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33186B-3F56-2747-A708-0F062C13EF5A}" type="datetimeFigureOut">
              <a:rPr lang="en-US" smtClean="0"/>
              <a:t>7/27/17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C9EB6B-96A1-6146-928C-891905651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63251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Data objects, attribute types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C9EB6B-96A1-6146-928C-89190565182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9768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Data objects, attribute types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C9EB6B-96A1-6146-928C-89190565182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5451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Data objects, attribute types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C9EB6B-96A1-6146-928C-89190565182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2600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Patterns, knowledge,</a:t>
            </a:r>
            <a:r>
              <a:rPr lang="en-US" baseline="0" dirty="0" smtClean="0"/>
              <a:t> data objects, attribute types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C9EB6B-96A1-6146-928C-89190565182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8520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C9EB6B-96A1-6146-928C-89190565182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095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C9EB6B-96A1-6146-928C-89190565182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869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C9EB6B-96A1-6146-928C-89190565182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1502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5557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6451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2325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8144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6207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7142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9841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4303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7101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3792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0380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A68613-FF0B-4246-B613-8295211CF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0165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oleObject" Target="../embeddings/oleObject1.bin"/><Relationship Id="rId5" Type="http://schemas.openxmlformats.org/officeDocument/2006/relationships/image" Target="../media/image18.w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gif"/><Relationship Id="rId6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w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6" Type="http://schemas.openxmlformats.org/officeDocument/2006/relationships/image" Target="../media/image54.png"/><Relationship Id="rId7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jpeg"/><Relationship Id="rId5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4" Type="http://schemas.openxmlformats.org/officeDocument/2006/relationships/image" Target="../media/image9.gi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7381"/>
            <a:ext cx="9144000" cy="60944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866991"/>
            <a:ext cx="7772400" cy="2268074"/>
          </a:xfrm>
        </p:spPr>
        <p:txBody>
          <a:bodyPr>
            <a:normAutofit/>
          </a:bodyPr>
          <a:lstStyle/>
          <a:p>
            <a:pPr algn="l"/>
            <a:r>
              <a:rPr lang="en-US" altLang="zh-CN" dirty="0" smtClean="0">
                <a:solidFill>
                  <a:schemeClr val="bg1"/>
                </a:solidFill>
              </a:rPr>
              <a:t>Chapter 2.</a:t>
            </a:r>
            <a:r>
              <a:rPr lang="zh-CN" altLang="en-US" dirty="0" smtClean="0">
                <a:solidFill>
                  <a:schemeClr val="bg1"/>
                </a:solidFill>
              </a:rPr>
              <a:t/>
            </a:r>
            <a:br>
              <a:rPr lang="zh-CN" altLang="en-US" dirty="0" smtClean="0">
                <a:solidFill>
                  <a:schemeClr val="bg1"/>
                </a:solidFill>
              </a:rPr>
            </a:br>
            <a:r>
              <a:rPr lang="en-US" altLang="zh-CN" dirty="0" smtClean="0">
                <a:solidFill>
                  <a:schemeClr val="bg1"/>
                </a:solidFill>
              </a:rPr>
              <a:t>Getting</a:t>
            </a:r>
            <a:r>
              <a:rPr lang="zh-CN" altLang="en-US" dirty="0" smtClean="0">
                <a:solidFill>
                  <a:schemeClr val="bg1"/>
                </a:solidFill>
              </a:rPr>
              <a:t> </a:t>
            </a:r>
            <a:r>
              <a:rPr lang="en-US" altLang="zh-CN" dirty="0" smtClean="0">
                <a:solidFill>
                  <a:schemeClr val="bg1"/>
                </a:solidFill>
              </a:rPr>
              <a:t>to</a:t>
            </a:r>
            <a:r>
              <a:rPr lang="zh-CN" altLang="en-US" dirty="0" smtClean="0">
                <a:solidFill>
                  <a:schemeClr val="bg1"/>
                </a:solidFill>
              </a:rPr>
              <a:t> </a:t>
            </a:r>
            <a:r>
              <a:rPr lang="en-US" altLang="zh-CN" dirty="0" smtClean="0">
                <a:solidFill>
                  <a:schemeClr val="bg1"/>
                </a:solidFill>
              </a:rPr>
              <a:t>Know</a:t>
            </a:r>
            <a:r>
              <a:rPr lang="zh-CN" altLang="en-US" dirty="0" smtClean="0">
                <a:solidFill>
                  <a:schemeClr val="bg1"/>
                </a:solidFill>
              </a:rPr>
              <a:t> </a:t>
            </a:r>
            <a:r>
              <a:rPr lang="en-US" altLang="zh-CN" dirty="0" smtClean="0">
                <a:solidFill>
                  <a:schemeClr val="bg1"/>
                </a:solidFill>
              </a:rPr>
              <a:t>Your</a:t>
            </a:r>
            <a:r>
              <a:rPr lang="zh-CN" altLang="en-US" dirty="0" smtClean="0">
                <a:solidFill>
                  <a:schemeClr val="bg1"/>
                </a:solidFill>
              </a:rPr>
              <a:t> </a:t>
            </a:r>
            <a:r>
              <a:rPr lang="en-US" altLang="zh-CN" dirty="0" smtClean="0">
                <a:solidFill>
                  <a:schemeClr val="bg1"/>
                </a:solidFill>
              </a:rPr>
              <a:t>Data:</a:t>
            </a:r>
            <a:r>
              <a:rPr lang="zh-CN" altLang="en-US" dirty="0" smtClean="0">
                <a:solidFill>
                  <a:schemeClr val="bg1"/>
                </a:solidFill>
              </a:rPr>
              <a:t/>
            </a:r>
            <a:br>
              <a:rPr lang="zh-CN" altLang="en-US" dirty="0" smtClean="0">
                <a:solidFill>
                  <a:schemeClr val="bg1"/>
                </a:solidFill>
              </a:rPr>
            </a:br>
            <a:r>
              <a:rPr lang="en-US" altLang="zh-CN" dirty="0" smtClean="0">
                <a:solidFill>
                  <a:schemeClr val="bg1"/>
                </a:solidFill>
              </a:rPr>
              <a:t>Data</a:t>
            </a:r>
            <a:r>
              <a:rPr lang="zh-CN" altLang="en-US" dirty="0" smtClean="0">
                <a:solidFill>
                  <a:schemeClr val="bg1"/>
                </a:solidFill>
              </a:rPr>
              <a:t> </a:t>
            </a:r>
            <a:r>
              <a:rPr lang="en-US" altLang="zh-CN" dirty="0" smtClean="0">
                <a:solidFill>
                  <a:schemeClr val="bg1"/>
                </a:solidFill>
              </a:rPr>
              <a:t>Description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685800" y="4739317"/>
            <a:ext cx="8110368" cy="12206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28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5135065"/>
            <a:ext cx="7456311" cy="1752600"/>
          </a:xfrm>
        </p:spPr>
        <p:txBody>
          <a:bodyPr>
            <a:normAutofit/>
          </a:bodyPr>
          <a:lstStyle/>
          <a:p>
            <a:pPr algn="l"/>
            <a:r>
              <a:rPr lang="en-US" altLang="zh-CN" dirty="0">
                <a:solidFill>
                  <a:schemeClr val="bg1"/>
                </a:solidFill>
              </a:rPr>
              <a:t>Meng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Jiang</a:t>
            </a:r>
          </a:p>
          <a:p>
            <a:pPr algn="l"/>
            <a:r>
              <a:rPr lang="en-US" altLang="zh-CN" dirty="0">
                <a:solidFill>
                  <a:schemeClr val="bg1"/>
                </a:solidFill>
              </a:rPr>
              <a:t>CSE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40647/60647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Data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Science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Fall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2017</a:t>
            </a:r>
            <a:endParaRPr lang="zh-CN" altLang="en-US" dirty="0">
              <a:solidFill>
                <a:schemeClr val="bg1"/>
              </a:solidFill>
            </a:endParaRPr>
          </a:p>
          <a:p>
            <a:pPr algn="l"/>
            <a:r>
              <a:rPr lang="en-US" altLang="zh-CN" dirty="0"/>
              <a:t>Introduction to Data Mining</a:t>
            </a:r>
            <a:endParaRPr lang="en-US" altLang="zh-CN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4729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Other Types </a:t>
            </a:r>
            <a:r>
              <a:rPr lang="en-US" dirty="0"/>
              <a:t>of Data </a:t>
            </a:r>
            <a:r>
              <a:rPr lang="en-US" dirty="0" smtClean="0"/>
              <a:t>Sets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Spatial data</a:t>
            </a:r>
          </a:p>
          <a:p>
            <a:r>
              <a:rPr lang="en-US" dirty="0" smtClean="0"/>
              <a:t>Image and multimedia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10</a:t>
            </a:fld>
            <a:endParaRPr lang="en-US"/>
          </a:p>
        </p:txBody>
      </p:sp>
      <p:pic>
        <p:nvPicPr>
          <p:cNvPr id="5" name="Picture 2" descr="https://learn.arcgis.com/en/arcgis-book/images/ch5/05-fig-5-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870353"/>
            <a:ext cx="4490961" cy="3668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0961" y="3677623"/>
            <a:ext cx="4653039" cy="2448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6748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Chapter </a:t>
            </a:r>
            <a:r>
              <a:rPr lang="en-US" altLang="zh-CN" dirty="0" smtClean="0"/>
              <a:t>2.</a:t>
            </a:r>
            <a:r>
              <a:rPr lang="zh-CN" altLang="en-US" dirty="0" smtClean="0"/>
              <a:t> </a:t>
            </a:r>
            <a:r>
              <a:rPr lang="en-US" altLang="zh-CN" dirty="0" smtClean="0"/>
              <a:t>Getting</a:t>
            </a:r>
            <a:r>
              <a:rPr lang="zh-CN" altLang="en-US" dirty="0" smtClean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Know</a:t>
            </a:r>
            <a:r>
              <a:rPr lang="zh-CN" altLang="en-US" dirty="0"/>
              <a:t> </a:t>
            </a:r>
            <a:r>
              <a:rPr lang="en-US" altLang="zh-CN" dirty="0"/>
              <a:t>Your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Data</a:t>
            </a:r>
            <a:r>
              <a:rPr lang="zh-CN" altLang="en-US" dirty="0" smtClean="0"/>
              <a:t> </a:t>
            </a:r>
            <a:r>
              <a:rPr lang="en-US" altLang="zh-CN" dirty="0" smtClean="0"/>
              <a:t>Objects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Attribute</a:t>
            </a:r>
            <a:r>
              <a:rPr lang="zh-CN" altLang="en-US" dirty="0" smtClean="0"/>
              <a:t> </a:t>
            </a:r>
            <a:r>
              <a:rPr lang="en-US" altLang="zh-CN" dirty="0" smtClean="0"/>
              <a:t>Types</a:t>
            </a:r>
            <a:endParaRPr lang="zh-CN" altLang="en-US" dirty="0" smtClean="0"/>
          </a:p>
          <a:p>
            <a:r>
              <a:rPr lang="en-US" altLang="zh-CN" b="1" dirty="0" smtClean="0"/>
              <a:t>Basic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Statistical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Descriptions</a:t>
            </a:r>
            <a:endParaRPr lang="zh-CN" altLang="en-US" b="1" dirty="0"/>
          </a:p>
          <a:p>
            <a:r>
              <a:rPr lang="en-US" altLang="zh-CN" dirty="0" smtClean="0"/>
              <a:t>Data</a:t>
            </a:r>
            <a:r>
              <a:rPr lang="zh-CN" altLang="en-US" dirty="0" smtClean="0"/>
              <a:t> </a:t>
            </a:r>
            <a:r>
              <a:rPr lang="en-US" altLang="zh-CN" dirty="0" smtClean="0"/>
              <a:t>Visualization</a:t>
            </a:r>
            <a:endParaRPr lang="zh-CN" altLang="en-US" dirty="0" smtClean="0"/>
          </a:p>
          <a:p>
            <a:r>
              <a:rPr lang="en-US" altLang="zh-CN" dirty="0" smtClean="0"/>
              <a:t>Measuring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Data</a:t>
            </a:r>
            <a:r>
              <a:rPr lang="zh-CN" altLang="en-US" dirty="0" smtClean="0"/>
              <a:t> </a:t>
            </a:r>
            <a:r>
              <a:rPr lang="en-US" altLang="zh-CN" dirty="0" smtClean="0"/>
              <a:t>Similarity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Dissimilarity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8267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Basic Statistical Descriptions of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SzPct val="80000"/>
            </a:pPr>
            <a:r>
              <a:rPr lang="en-US" altLang="en-US" sz="2400" dirty="0" smtClean="0"/>
              <a:t>Motivation</a:t>
            </a:r>
            <a:r>
              <a:rPr lang="en-US" altLang="zh-CN" sz="2400" dirty="0" smtClean="0"/>
              <a:t>:</a:t>
            </a:r>
            <a:r>
              <a:rPr lang="zh-CN" altLang="en-US" sz="2400" dirty="0" smtClean="0"/>
              <a:t> </a:t>
            </a:r>
            <a:r>
              <a:rPr lang="en-US" altLang="zh-CN" sz="2400" dirty="0"/>
              <a:t>t</a:t>
            </a:r>
            <a:r>
              <a:rPr lang="en-US" altLang="en-US" sz="2400" dirty="0" smtClean="0"/>
              <a:t>o </a:t>
            </a:r>
            <a:r>
              <a:rPr lang="en-US" altLang="en-US" sz="2400" dirty="0"/>
              <a:t>better understand the </a:t>
            </a:r>
            <a:r>
              <a:rPr lang="en-US" altLang="en-US" sz="2400" dirty="0" smtClean="0"/>
              <a:t>data</a:t>
            </a:r>
            <a:endParaRPr lang="zh-CN" altLang="en-US" sz="2400" dirty="0" smtClean="0"/>
          </a:p>
          <a:p>
            <a:pPr>
              <a:buSzPct val="80000"/>
            </a:pPr>
            <a:r>
              <a:rPr lang="en-US" altLang="en-US" sz="2400" dirty="0" smtClean="0"/>
              <a:t>Data </a:t>
            </a:r>
            <a:r>
              <a:rPr lang="en-US" altLang="en-US" sz="2400" dirty="0"/>
              <a:t>dispersion characteristics </a:t>
            </a:r>
          </a:p>
          <a:p>
            <a:pPr lvl="1"/>
            <a:r>
              <a:rPr lang="en-US" altLang="zh-CN" sz="2400" dirty="0" smtClean="0"/>
              <a:t>Central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tendency: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Mean,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median,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mode</a:t>
            </a:r>
            <a:r>
              <a:rPr lang="en-US" altLang="en-US" sz="2400" dirty="0" smtClean="0"/>
              <a:t>, </a:t>
            </a:r>
            <a:r>
              <a:rPr lang="en-US" altLang="en-US" sz="2400" dirty="0"/>
              <a:t>max, </a:t>
            </a:r>
            <a:r>
              <a:rPr lang="en-US" altLang="en-US" sz="2400" dirty="0" smtClean="0"/>
              <a:t>min</a:t>
            </a:r>
            <a:r>
              <a:rPr lang="zh-CN" altLang="en-US" sz="2400" smtClean="0"/>
              <a:t> </a:t>
            </a:r>
            <a:r>
              <a:rPr lang="mr-IN" altLang="zh-CN" sz="2400" smtClean="0"/>
              <a:t>…</a:t>
            </a:r>
            <a:endParaRPr lang="zh-CN" altLang="en-US" sz="2400" dirty="0" smtClean="0"/>
          </a:p>
          <a:p>
            <a:pPr lvl="1"/>
            <a:r>
              <a:rPr lang="en-US" altLang="zh-CN" sz="2400" dirty="0" err="1" smtClean="0"/>
              <a:t>Outlierness</a:t>
            </a:r>
            <a:r>
              <a:rPr lang="en-US" altLang="zh-CN" sz="2400" dirty="0" smtClean="0"/>
              <a:t>: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Variance,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standard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deviation,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Z-score</a:t>
            </a:r>
            <a:r>
              <a:rPr lang="en-US" altLang="en-US" sz="2400" dirty="0" smtClean="0"/>
              <a:t> </a:t>
            </a:r>
            <a:r>
              <a:rPr lang="mr-IN" altLang="en-US" sz="2400" dirty="0" smtClean="0"/>
              <a:t>…</a:t>
            </a:r>
            <a:endParaRPr lang="en-US" alt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12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1214" y="3579140"/>
            <a:ext cx="4621571" cy="2959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677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Measuring the Central Tendency</a:t>
            </a:r>
            <a:r>
              <a:rPr lang="en-US" altLang="en-US" dirty="0" smtClean="0"/>
              <a:t>:</a:t>
            </a:r>
            <a:r>
              <a:rPr lang="zh-CN" altLang="en-US" dirty="0" smtClean="0"/>
              <a:t/>
            </a:r>
            <a:br>
              <a:rPr lang="zh-CN" altLang="en-US" dirty="0" smtClean="0"/>
            </a:br>
            <a:r>
              <a:rPr lang="en-US" altLang="en-US" dirty="0" smtClean="0"/>
              <a:t>(</a:t>
            </a:r>
            <a:r>
              <a:rPr lang="en-US" altLang="en-US" dirty="0"/>
              <a:t>1) Mean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400" dirty="0"/>
              <a:t>Mean (algebraic measure) (sample vs. population</a:t>
            </a:r>
            <a:r>
              <a:rPr lang="en-US" sz="2400" dirty="0" smtClean="0"/>
              <a:t>):</a:t>
            </a:r>
            <a:endParaRPr lang="zh-CN" altLang="en-US" sz="2400" dirty="0" smtClean="0"/>
          </a:p>
          <a:p>
            <a:pPr lvl="1"/>
            <a:r>
              <a:rPr lang="en-US" sz="2000" dirty="0" smtClean="0"/>
              <a:t>Note</a:t>
            </a:r>
            <a:r>
              <a:rPr lang="en-US" sz="2000" dirty="0"/>
              <a:t>: n is </a:t>
            </a:r>
            <a:r>
              <a:rPr lang="en-US" sz="2000" b="1" dirty="0">
                <a:solidFill>
                  <a:srgbClr val="FF0000"/>
                </a:solidFill>
              </a:rPr>
              <a:t>sample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/>
              <a:t>size and N is </a:t>
            </a:r>
            <a:r>
              <a:rPr lang="en-US" sz="2000" b="1" dirty="0">
                <a:solidFill>
                  <a:srgbClr val="FF0000"/>
                </a:solidFill>
              </a:rPr>
              <a:t>population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 smtClean="0"/>
              <a:t>size.</a:t>
            </a:r>
            <a:endParaRPr lang="zh-CN" altLang="en-US" sz="2000" dirty="0" smtClean="0"/>
          </a:p>
          <a:p>
            <a:endParaRPr lang="zh-CN" altLang="en-US" sz="2400" dirty="0" smtClean="0"/>
          </a:p>
          <a:p>
            <a:endParaRPr lang="zh-CN" altLang="en-US" sz="2400" dirty="0"/>
          </a:p>
          <a:p>
            <a:endParaRPr lang="zh-CN" altLang="en-US" sz="2400" dirty="0" smtClean="0"/>
          </a:p>
          <a:p>
            <a:r>
              <a:rPr lang="en-US" sz="2400" dirty="0" smtClean="0"/>
              <a:t>Weighted </a:t>
            </a:r>
            <a:r>
              <a:rPr lang="en-US" sz="2400" dirty="0"/>
              <a:t>arithmetic </a:t>
            </a:r>
            <a:r>
              <a:rPr lang="en-US" sz="2400" dirty="0" smtClean="0"/>
              <a:t>mean:</a:t>
            </a:r>
            <a:endParaRPr lang="zh-CN" altLang="en-US" sz="2400" dirty="0" smtClean="0"/>
          </a:p>
          <a:p>
            <a:endParaRPr lang="zh-CN" altLang="en-US" sz="2400" dirty="0" smtClean="0"/>
          </a:p>
          <a:p>
            <a:endParaRPr lang="zh-CN" altLang="en-US" sz="2400" dirty="0"/>
          </a:p>
          <a:p>
            <a:pPr marL="0" indent="0">
              <a:buNone/>
            </a:pPr>
            <a:endParaRPr lang="zh-CN" altLang="en-US" sz="2400" dirty="0"/>
          </a:p>
          <a:p>
            <a:endParaRPr lang="zh-CN" altLang="en-US" sz="2400" dirty="0" smtClean="0"/>
          </a:p>
          <a:p>
            <a:r>
              <a:rPr lang="en-US" sz="2400" dirty="0" smtClean="0"/>
              <a:t>Trimmed </a:t>
            </a:r>
            <a:r>
              <a:rPr lang="en-US" sz="2400" dirty="0"/>
              <a:t>mean: Chopping extreme </a:t>
            </a:r>
            <a:r>
              <a:rPr lang="en-US" sz="2400" dirty="0" smtClean="0"/>
              <a:t>values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13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034827" y="2415060"/>
                <a:ext cx="1585562" cy="1008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400" i="1" smtClean="0">
                              <a:latin typeface="Cambria Math" charset="0"/>
                              <a:ea typeface="Corbel" charset="0"/>
                              <a:cs typeface="Corbel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charset="0"/>
                              <a:ea typeface="Corbel" charset="0"/>
                              <a:cs typeface="Corbel" charset="0"/>
                            </a:rPr>
                            <m:t>𝑥</m:t>
                          </m:r>
                        </m:e>
                      </m:acc>
                      <m:r>
                        <a:rPr lang="en-US" sz="2400" b="0" i="1" smtClean="0">
                          <a:latin typeface="Cambria Math" charset="0"/>
                          <a:ea typeface="Corbel" charset="0"/>
                          <a:cs typeface="Corbel" charset="0"/>
                        </a:rPr>
                        <m:t>=</m:t>
                      </m:r>
                      <m:f>
                        <m:fPr>
                          <m:ctrlPr>
                            <a:rPr lang="mr-IN" sz="2400" b="0" i="1" smtClean="0">
                              <a:latin typeface="Cambria Math" charset="0"/>
                              <a:ea typeface="Corbel" charset="0"/>
                              <a:cs typeface="Corbel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charset="0"/>
                              <a:ea typeface="Corbel" charset="0"/>
                              <a:cs typeface="Corbel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charset="0"/>
                              <a:ea typeface="Corbel" charset="0"/>
                              <a:cs typeface="Corbel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is-IS" sz="2400" b="0" i="1" smtClean="0">
                              <a:latin typeface="Cambria Math" charset="0"/>
                              <a:ea typeface="Corbel" charset="0"/>
                              <a:cs typeface="Corbel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charset="0"/>
                              <a:ea typeface="Corbel" charset="0"/>
                              <a:cs typeface="Corbel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charset="0"/>
                              <a:ea typeface="Corbel" charset="0"/>
                              <a:cs typeface="Corbel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charset="0"/>
                              <a:ea typeface="Corbel" charset="0"/>
                              <a:cs typeface="Corbel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charset="0"/>
                                  <a:ea typeface="Corbel" charset="0"/>
                                  <a:cs typeface="Corbel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charset="0"/>
                                  <a:ea typeface="Corbel" charset="0"/>
                                  <a:cs typeface="Corbel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  <a:ea typeface="Corbel" charset="0"/>
                                  <a:cs typeface="Corbel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400" dirty="0">
                  <a:latin typeface="Corbel" charset="0"/>
                  <a:ea typeface="Corbel" charset="0"/>
                  <a:cs typeface="Corbel" charset="0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4827" y="2415060"/>
                <a:ext cx="1585562" cy="1008225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4220808" y="2383769"/>
                <a:ext cx="1628586" cy="10708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𝜇</m:t>
                      </m:r>
                      <m:r>
                        <a:rPr lang="en-US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2400" b="0" i="1" smtClean="0">
                              <a:latin typeface="Cambria Math" charset="0"/>
                              <a:ea typeface="Corbel" charset="0"/>
                              <a:cs typeface="Corbel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charset="0"/>
                              <a:ea typeface="Corbel" charset="0"/>
                              <a:cs typeface="Corbel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charset="0"/>
                              <a:ea typeface="Corbel" charset="0"/>
                              <a:cs typeface="Corbel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is-IS" sz="2400" b="0" i="1" smtClean="0">
                              <a:latin typeface="Cambria Math" charset="0"/>
                              <a:ea typeface="Corbel" charset="0"/>
                              <a:cs typeface="Corbel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charset="0"/>
                              <a:ea typeface="Corbel" charset="0"/>
                              <a:cs typeface="Corbel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charset="0"/>
                              <a:ea typeface="Corbel" charset="0"/>
                              <a:cs typeface="Corbel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charset="0"/>
                              <a:ea typeface="Corbel" charset="0"/>
                              <a:cs typeface="Corbel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charset="0"/>
                                  <a:ea typeface="Corbel" charset="0"/>
                                  <a:cs typeface="Corbel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charset="0"/>
                                  <a:ea typeface="Corbel" charset="0"/>
                                  <a:cs typeface="Corbel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  <a:ea typeface="Corbel" charset="0"/>
                                  <a:cs typeface="Corbel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400" dirty="0">
                  <a:latin typeface="Corbel" charset="0"/>
                  <a:ea typeface="Corbel" charset="0"/>
                  <a:cs typeface="Corbel" charset="0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0808" y="2383769"/>
                <a:ext cx="1628586" cy="107080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2827608" y="4104515"/>
                <a:ext cx="2469907" cy="108036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3200" i="1" smtClean="0">
                              <a:latin typeface="Cambria Math" charset="0"/>
                              <a:ea typeface="Corbel" charset="0"/>
                              <a:cs typeface="Corbel" charset="0"/>
                            </a:rPr>
                          </m:ctrlPr>
                        </m:accPr>
                        <m:e>
                          <m:r>
                            <a:rPr lang="en-US" sz="3200" b="0" i="1" smtClean="0">
                              <a:latin typeface="Cambria Math" charset="0"/>
                              <a:ea typeface="Corbel" charset="0"/>
                              <a:cs typeface="Corbel" charset="0"/>
                            </a:rPr>
                            <m:t>𝑥</m:t>
                          </m:r>
                        </m:e>
                      </m:acc>
                      <m:r>
                        <a:rPr lang="en-US" sz="3200" b="0" i="1" smtClean="0">
                          <a:latin typeface="Cambria Math" charset="0"/>
                          <a:ea typeface="Corbel" charset="0"/>
                          <a:cs typeface="Corbel" charset="0"/>
                        </a:rPr>
                        <m:t>=</m:t>
                      </m:r>
                      <m:f>
                        <m:fPr>
                          <m:ctrlPr>
                            <a:rPr lang="mr-IN" sz="3200" b="0" i="1" smtClean="0">
                              <a:latin typeface="Cambria Math" charset="0"/>
                              <a:ea typeface="Corbel" charset="0"/>
                              <a:cs typeface="Corbel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is-IS" sz="3200" i="1">
                                  <a:latin typeface="Cambria Math" charset="0"/>
                                  <a:ea typeface="Corbel" charset="0"/>
                                  <a:cs typeface="Corbel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3200" i="1">
                                  <a:latin typeface="Cambria Math" charset="0"/>
                                  <a:ea typeface="Corbel" charset="0"/>
                                  <a:cs typeface="Corbel" charset="0"/>
                                </a:rPr>
                                <m:t>𝑖</m:t>
                              </m:r>
                              <m:r>
                                <a:rPr lang="en-US" sz="3200" i="1">
                                  <a:latin typeface="Cambria Math" charset="0"/>
                                  <a:ea typeface="Corbel" charset="0"/>
                                  <a:cs typeface="Corbel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3200" i="1">
                                  <a:latin typeface="Cambria Math" charset="0"/>
                                  <a:ea typeface="Corbel" charset="0"/>
                                  <a:cs typeface="Corbel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3200" i="1">
                                      <a:latin typeface="Cambria Math" charset="0"/>
                                      <a:ea typeface="Corbel" charset="0"/>
                                      <a:cs typeface="Corbel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latin typeface="Cambria Math" charset="0"/>
                                          <a:ea typeface="Corbel" charset="0"/>
                                          <a:cs typeface="Corbel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latin typeface="Cambria Math" charset="0"/>
                                          <a:ea typeface="Corbel" charset="0"/>
                                          <a:cs typeface="Corbel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latin typeface="Cambria Math" charset="0"/>
                                          <a:ea typeface="Corbel" charset="0"/>
                                          <a:cs typeface="Corbel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3200" i="1">
                                      <a:latin typeface="Cambria Math" charset="0"/>
                                      <a:ea typeface="Corbel" charset="0"/>
                                      <a:cs typeface="Corbel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latin typeface="Cambria Math" charset="0"/>
                                      <a:ea typeface="Corbel" charset="0"/>
                                      <a:cs typeface="Corbel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ctrlPr>
                                <a:rPr lang="is-IS" sz="3200" i="1">
                                  <a:latin typeface="Cambria Math" charset="0"/>
                                  <a:ea typeface="Corbel" charset="0"/>
                                  <a:cs typeface="Corbel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3200" i="1">
                                  <a:latin typeface="Cambria Math" charset="0"/>
                                  <a:ea typeface="Corbel" charset="0"/>
                                  <a:cs typeface="Corbel" charset="0"/>
                                </a:rPr>
                                <m:t>𝑖</m:t>
                              </m:r>
                              <m:r>
                                <a:rPr lang="en-US" sz="3200" i="1">
                                  <a:latin typeface="Cambria Math" charset="0"/>
                                  <a:ea typeface="Corbel" charset="0"/>
                                  <a:cs typeface="Corbel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3200" i="1">
                                  <a:latin typeface="Cambria Math" charset="0"/>
                                  <a:ea typeface="Corbel" charset="0"/>
                                  <a:cs typeface="Corbel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3200" i="1">
                                      <a:latin typeface="Cambria Math" charset="0"/>
                                      <a:ea typeface="Corbel" charset="0"/>
                                      <a:cs typeface="Corbel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 smtClean="0">
                                      <a:latin typeface="Cambria Math" charset="0"/>
                                      <a:ea typeface="Corbel" charset="0"/>
                                      <a:cs typeface="Corbel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latin typeface="Cambria Math" charset="0"/>
                                      <a:ea typeface="Corbel" charset="0"/>
                                      <a:cs typeface="Corbel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</m:oMath>
                  </m:oMathPara>
                </a14:m>
                <a:endParaRPr lang="en-US" sz="3200" dirty="0">
                  <a:latin typeface="Corbel" charset="0"/>
                  <a:ea typeface="Corbel" charset="0"/>
                  <a:cs typeface="Corbel" charset="0"/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7608" y="4104515"/>
                <a:ext cx="2469907" cy="108036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178871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Measuring the Central Tendency</a:t>
            </a:r>
            <a:r>
              <a:rPr lang="en-US" altLang="en-US" dirty="0" smtClean="0"/>
              <a:t>:</a:t>
            </a:r>
            <a:r>
              <a:rPr lang="zh-CN" altLang="en-US" dirty="0" smtClean="0"/>
              <a:t/>
            </a:r>
            <a:br>
              <a:rPr lang="zh-CN" altLang="en-US" dirty="0" smtClean="0"/>
            </a:br>
            <a:r>
              <a:rPr lang="en-US" altLang="en-US" dirty="0" smtClean="0"/>
              <a:t>(</a:t>
            </a:r>
            <a:r>
              <a:rPr lang="en-US" altLang="en-US" dirty="0"/>
              <a:t>2) Median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Median:</a:t>
            </a:r>
            <a:endParaRPr lang="zh-CN" altLang="en-US" sz="2400" dirty="0" smtClean="0"/>
          </a:p>
          <a:p>
            <a:pPr lvl="1"/>
            <a:r>
              <a:rPr lang="en-US" sz="2400" dirty="0" smtClean="0"/>
              <a:t>Middle </a:t>
            </a:r>
            <a:r>
              <a:rPr lang="en-US" sz="2400" dirty="0"/>
              <a:t>value if odd number of values, or average of the middle two values </a:t>
            </a:r>
            <a:r>
              <a:rPr lang="en-US" sz="2400" dirty="0" smtClean="0"/>
              <a:t>otherwise</a:t>
            </a:r>
            <a:endParaRPr lang="zh-CN" altLang="en-US" sz="2400" dirty="0" smtClean="0"/>
          </a:p>
          <a:p>
            <a:r>
              <a:rPr lang="en-US" sz="2400" dirty="0" smtClean="0"/>
              <a:t>Estimated </a:t>
            </a:r>
            <a:r>
              <a:rPr lang="en-US" sz="2400" dirty="0"/>
              <a:t>by interpolation (for grouped data):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14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5497" y="3382181"/>
            <a:ext cx="4513006" cy="3339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7782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5900"/>
            <a:ext cx="9144000" cy="6423742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8095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227"/>
            <a:ext cx="9144000" cy="6509685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16</a:t>
            </a:fld>
            <a:endParaRPr lang="en-US"/>
          </a:p>
        </p:txBody>
      </p:sp>
      <p:graphicFrame>
        <p:nvGraphicFramePr>
          <p:cNvPr id="6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37409037"/>
              </p:ext>
            </p:extLst>
          </p:nvPr>
        </p:nvGraphicFramePr>
        <p:xfrm>
          <a:off x="147485" y="5254967"/>
          <a:ext cx="4660490" cy="9168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84" name="Equation" r:id="rId4" imgW="2387600" imgH="469900" progId="Equation.3">
                  <p:embed/>
                </p:oleObj>
              </mc:Choice>
              <mc:Fallback>
                <p:oleObj name="Equation" r:id="rId4" imgW="2387600" imgH="469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485" y="5254967"/>
                        <a:ext cx="4660490" cy="916818"/>
                      </a:xfrm>
                      <a:prstGeom prst="rect">
                        <a:avLst/>
                      </a:prstGeom>
                      <a:noFill/>
                      <a:ln w="38100">
                        <a:solidFill>
                          <a:srgbClr val="C00000"/>
                        </a:solidFill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610335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0" descr="ha02skew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922" y="4572000"/>
            <a:ext cx="2487561" cy="20211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 descr="leftskewe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145487" y="4572000"/>
            <a:ext cx="2955636" cy="2286000"/>
          </a:xfrm>
          <a:prstGeom prst="rect">
            <a:avLst/>
          </a:prstGeom>
          <a:noFill/>
        </p:spPr>
      </p:pic>
      <p:pic>
        <p:nvPicPr>
          <p:cNvPr id="9" name="Picture 6" descr="rightskewe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913247" y="4572000"/>
            <a:ext cx="2710928" cy="2286000"/>
          </a:xfrm>
          <a:prstGeom prst="rect">
            <a:avLst/>
          </a:prstGeom>
          <a:noFill/>
        </p:spPr>
      </p:pic>
      <p:sp>
        <p:nvSpPr>
          <p:cNvPr id="10" name="Rectangle 9"/>
          <p:cNvSpPr/>
          <p:nvPr/>
        </p:nvSpPr>
        <p:spPr>
          <a:xfrm>
            <a:off x="749654" y="4226357"/>
            <a:ext cx="17075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mtClean="0"/>
              <a:t>Symmetric</a:t>
            </a:r>
            <a:r>
              <a:rPr lang="zh-CN" altLang="en-US" dirty="0" smtClean="0"/>
              <a:t> </a:t>
            </a:r>
            <a:r>
              <a:rPr lang="en-US" altLang="zh-CN" dirty="0" smtClean="0"/>
              <a:t>data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3402385" y="4224254"/>
            <a:ext cx="23392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mtClean="0"/>
              <a:t>Positively</a:t>
            </a:r>
            <a:r>
              <a:rPr lang="zh-CN" altLang="en-US" dirty="0" smtClean="0"/>
              <a:t> </a:t>
            </a:r>
            <a:r>
              <a:rPr lang="en-US" altLang="zh-CN" dirty="0" smtClean="0"/>
              <a:t>skewed</a:t>
            </a:r>
            <a:r>
              <a:rPr lang="zh-CN" altLang="en-US" dirty="0" smtClean="0"/>
              <a:t> </a:t>
            </a:r>
            <a:r>
              <a:rPr lang="en-US" altLang="zh-CN" dirty="0" smtClean="0"/>
              <a:t>data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6101123" y="4224254"/>
            <a:ext cx="24597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mtClean="0"/>
              <a:t>Negatively</a:t>
            </a:r>
            <a:r>
              <a:rPr lang="zh-CN" altLang="en-US" dirty="0" smtClean="0"/>
              <a:t> </a:t>
            </a:r>
            <a:r>
              <a:rPr lang="en-US" altLang="zh-CN" dirty="0" smtClean="0"/>
              <a:t>skewed</a:t>
            </a:r>
            <a:r>
              <a:rPr lang="zh-CN" altLang="en-US" dirty="0" smtClean="0"/>
              <a:t> </a:t>
            </a:r>
            <a:r>
              <a:rPr lang="en-US" altLang="zh-CN" dirty="0" smtClean="0"/>
              <a:t>data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Measuring the Central Tendency</a:t>
            </a:r>
            <a:r>
              <a:rPr lang="en-US" altLang="en-US" dirty="0" smtClean="0"/>
              <a:t>:</a:t>
            </a:r>
            <a:r>
              <a:rPr lang="zh-CN" altLang="en-US" dirty="0" smtClean="0"/>
              <a:t/>
            </a:r>
            <a:br>
              <a:rPr lang="zh-CN" altLang="en-US" dirty="0" smtClean="0"/>
            </a:br>
            <a:r>
              <a:rPr lang="en-US" altLang="en-US" dirty="0" smtClean="0"/>
              <a:t>(</a:t>
            </a:r>
            <a:r>
              <a:rPr lang="en-US" altLang="en-US" dirty="0"/>
              <a:t>3) Mode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Mode: Value that occurs most frequently in the </a:t>
            </a:r>
            <a:r>
              <a:rPr lang="en-US" sz="2400" dirty="0" smtClean="0"/>
              <a:t>data</a:t>
            </a:r>
            <a:endParaRPr lang="zh-CN" altLang="en-US" sz="2400" dirty="0" smtClean="0"/>
          </a:p>
          <a:p>
            <a:r>
              <a:rPr lang="en-US" altLang="zh-CN" sz="2400" dirty="0" smtClean="0"/>
              <a:t>Multi-modal</a:t>
            </a:r>
            <a:endParaRPr lang="zh-CN" altLang="en-US" sz="2400" dirty="0" smtClean="0"/>
          </a:p>
          <a:p>
            <a:pPr lvl="1"/>
            <a:r>
              <a:rPr lang="en-US" altLang="zh-CN" sz="2000" dirty="0" smtClean="0"/>
              <a:t>Bimodal</a:t>
            </a:r>
            <a:endParaRPr lang="zh-CN" altLang="en-US" sz="2000" dirty="0" smtClean="0"/>
          </a:p>
          <a:p>
            <a:pPr lvl="1"/>
            <a:r>
              <a:rPr lang="en-US" altLang="zh-CN" sz="2000" dirty="0" err="1" smtClean="0"/>
              <a:t>Trimodal</a:t>
            </a:r>
            <a:endParaRPr lang="zh-CN" altLang="en-US" sz="20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17</a:t>
            </a:fld>
            <a:endParaRPr lang="en-US"/>
          </a:p>
        </p:txBody>
      </p:sp>
      <p:pic>
        <p:nvPicPr>
          <p:cNvPr id="13" name="Picture 13" descr="http://www.ndt.net/article/v11n04/benoit/fig4.gi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1614" y="2033249"/>
            <a:ext cx="2945185" cy="2060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https://ned.ipac.caltech.edu/level5/March02/Silverman/Figures/figure2_7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7173" y="2334291"/>
            <a:ext cx="3139015" cy="1658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25893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Measuring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 err="1" smtClean="0"/>
              <a:t>Outlierness</a:t>
            </a:r>
            <a:r>
              <a:rPr lang="en-US" altLang="en-US" dirty="0" smtClean="0"/>
              <a:t>:</a:t>
            </a:r>
            <a:r>
              <a:rPr lang="zh-CN" altLang="en-US" dirty="0" smtClean="0"/>
              <a:t/>
            </a:r>
            <a:br>
              <a:rPr lang="zh-CN" altLang="en-US" dirty="0" smtClean="0"/>
            </a:br>
            <a:r>
              <a:rPr lang="en-US" altLang="en-US" dirty="0" smtClean="0"/>
              <a:t>Variance </a:t>
            </a:r>
            <a:r>
              <a:rPr lang="en-US" altLang="en-US" dirty="0"/>
              <a:t>and Standard Deviation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Variance and standard deviation (sample: s, population: </a:t>
            </a:r>
            <a:r>
              <a:rPr lang="en-US" sz="2400" dirty="0" err="1" smtClean="0"/>
              <a:t>σ</a:t>
            </a:r>
            <a:r>
              <a:rPr lang="en-US" sz="2400" dirty="0" smtClean="0"/>
              <a:t>)</a:t>
            </a:r>
            <a:endParaRPr lang="zh-CN" altLang="en-US" sz="2400" dirty="0" smtClean="0"/>
          </a:p>
          <a:p>
            <a:pPr lvl="1"/>
            <a:r>
              <a:rPr lang="en-US" sz="2400" dirty="0" smtClean="0"/>
              <a:t>Variance</a:t>
            </a:r>
            <a:r>
              <a:rPr lang="en-US" sz="2400" dirty="0"/>
              <a:t>: (algebraic, scalable </a:t>
            </a:r>
            <a:r>
              <a:rPr lang="en-US" sz="2400" dirty="0" smtClean="0"/>
              <a:t>computation)</a:t>
            </a:r>
            <a:endParaRPr lang="zh-CN" altLang="en-US" sz="2400" dirty="0" smtClean="0"/>
          </a:p>
          <a:p>
            <a:pPr lvl="2"/>
            <a:endParaRPr lang="zh-CN" altLang="en-US" sz="1800" dirty="0" smtClean="0"/>
          </a:p>
          <a:p>
            <a:pPr lvl="2"/>
            <a:endParaRPr lang="zh-CN" altLang="en-US" sz="1800" dirty="0"/>
          </a:p>
          <a:p>
            <a:pPr lvl="2"/>
            <a:endParaRPr lang="zh-CN" altLang="en-US" sz="1800" dirty="0" smtClean="0"/>
          </a:p>
          <a:p>
            <a:pPr lvl="2"/>
            <a:endParaRPr lang="zh-CN" altLang="en-US" sz="1800" dirty="0"/>
          </a:p>
          <a:p>
            <a:pPr lvl="2"/>
            <a:endParaRPr lang="zh-CN" altLang="en-US" sz="1800" dirty="0" smtClean="0"/>
          </a:p>
          <a:p>
            <a:pPr lvl="2"/>
            <a:endParaRPr lang="zh-CN" altLang="en-US" sz="1800" dirty="0"/>
          </a:p>
          <a:p>
            <a:pPr lvl="2"/>
            <a:endParaRPr lang="zh-CN" altLang="en-US" sz="1800" dirty="0" smtClean="0"/>
          </a:p>
          <a:p>
            <a:pPr lvl="2"/>
            <a:endParaRPr lang="zh-CN" altLang="en-US" sz="1800" dirty="0" smtClean="0"/>
          </a:p>
          <a:p>
            <a:r>
              <a:rPr lang="en-US" sz="2400" dirty="0" smtClean="0"/>
              <a:t>Standard </a:t>
            </a:r>
            <a:r>
              <a:rPr lang="en-US" sz="2400" dirty="0"/>
              <a:t>deviation s (or </a:t>
            </a:r>
            <a:r>
              <a:rPr lang="en-US" sz="2400" dirty="0" err="1"/>
              <a:t>σ</a:t>
            </a:r>
            <a:r>
              <a:rPr lang="en-US" sz="2400" dirty="0"/>
              <a:t>) is </a:t>
            </a:r>
            <a:r>
              <a:rPr lang="en-US" sz="2400" b="1" dirty="0" smtClean="0">
                <a:solidFill>
                  <a:srgbClr val="FF0000"/>
                </a:solidFill>
              </a:rPr>
              <a:t>square </a:t>
            </a:r>
            <a:r>
              <a:rPr lang="en-US" sz="2400" b="1" dirty="0">
                <a:solidFill>
                  <a:srgbClr val="FF0000"/>
                </a:solidFill>
              </a:rPr>
              <a:t>root </a:t>
            </a:r>
            <a:r>
              <a:rPr lang="en-US" sz="2400" dirty="0"/>
              <a:t>of variance s</a:t>
            </a:r>
            <a:r>
              <a:rPr lang="en-US" sz="2400" baseline="30000" dirty="0"/>
              <a:t>2</a:t>
            </a:r>
            <a:r>
              <a:rPr lang="en-US" sz="2400" dirty="0"/>
              <a:t> (or σ</a:t>
            </a:r>
            <a:r>
              <a:rPr lang="en-US" sz="2400" baseline="30000" dirty="0"/>
              <a:t>2</a:t>
            </a:r>
            <a:r>
              <a:rPr lang="en-US" sz="2400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18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669995" y="2665060"/>
                <a:ext cx="3135217" cy="1008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atin typeface="Cambria Math" charset="0"/>
                              <a:ea typeface="Corbel" charset="0"/>
                              <a:cs typeface="Corbel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charset="0"/>
                              <a:ea typeface="Corbel" charset="0"/>
                              <a:cs typeface="Corbel" charset="0"/>
                            </a:rPr>
                            <m:t>𝑠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  <a:ea typeface="Corbel" charset="0"/>
                              <a:cs typeface="Corbel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charset="0"/>
                          <a:ea typeface="Corbel" charset="0"/>
                          <a:cs typeface="Corbel" charset="0"/>
                        </a:rPr>
                        <m:t>=</m:t>
                      </m:r>
                      <m:f>
                        <m:fPr>
                          <m:ctrlPr>
                            <a:rPr lang="mr-IN" sz="2400" b="0" i="1" smtClean="0">
                              <a:latin typeface="Cambria Math" charset="0"/>
                              <a:ea typeface="Corbel" charset="0"/>
                              <a:cs typeface="Corbel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charset="0"/>
                              <a:ea typeface="Corbel" charset="0"/>
                              <a:cs typeface="Corbel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  <a:ea typeface="Corbel" charset="0"/>
                              <a:cs typeface="Corbel" charset="0"/>
                            </a:rPr>
                            <m:t>𝑛</m:t>
                          </m:r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  <a:ea typeface="Corbel" charset="0"/>
                              <a:cs typeface="Corbel" charset="0"/>
                            </a:rPr>
                            <m:t>−1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is-IS" sz="2400" b="0" i="1" smtClean="0">
                              <a:latin typeface="Cambria Math" charset="0"/>
                              <a:ea typeface="Corbel" charset="0"/>
                              <a:cs typeface="Corbel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charset="0"/>
                              <a:ea typeface="Corbel" charset="0"/>
                              <a:cs typeface="Corbel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charset="0"/>
                              <a:ea typeface="Corbel" charset="0"/>
                              <a:cs typeface="Corbel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charset="0"/>
                              <a:ea typeface="Corbel" charset="0"/>
                              <a:cs typeface="Corbel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is-IS" sz="2400" b="0" i="1" smtClean="0">
                                  <a:latin typeface="Cambria Math" charset="0"/>
                                  <a:ea typeface="Corbel" charset="0"/>
                                  <a:cs typeface="Corbel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charset="0"/>
                                  <a:ea typeface="Corbel" charset="0"/>
                                  <a:cs typeface="Corbel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charset="0"/>
                                      <a:ea typeface="Corbel" charset="0"/>
                                      <a:cs typeface="Corbel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  <a:ea typeface="Corbel" charset="0"/>
                                      <a:cs typeface="Corbel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charset="0"/>
                                      <a:ea typeface="Corbel" charset="0"/>
                                      <a:cs typeface="Corbel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charset="0"/>
                                  <a:ea typeface="Corbel" charset="0"/>
                                  <a:cs typeface="Corbel" charset="0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sz="2400" b="0" i="1" smtClean="0">
                                      <a:latin typeface="Cambria Math" charset="0"/>
                                      <a:ea typeface="Corbel" charset="0"/>
                                      <a:cs typeface="Corbel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  <a:ea typeface="Corbel" charset="0"/>
                                      <a:cs typeface="Corbel" charset="0"/>
                                    </a:rPr>
                                    <m:t>𝑥</m:t>
                                  </m:r>
                                </m:e>
                              </m:acc>
                              <m:r>
                                <a:rPr lang="en-US" sz="2400" b="0" i="1" smtClean="0">
                                  <a:latin typeface="Cambria Math" charset="0"/>
                                  <a:ea typeface="Corbel" charset="0"/>
                                  <a:cs typeface="Corbel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  <a:ea typeface="Corbel" charset="0"/>
                                  <a:cs typeface="Corbel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400" dirty="0">
                  <a:latin typeface="Corbel" charset="0"/>
                  <a:ea typeface="Corbel" charset="0"/>
                  <a:cs typeface="Corbel" charset="0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9995" y="2665060"/>
                <a:ext cx="3135217" cy="1008225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669995" y="3725681"/>
                <a:ext cx="2695290" cy="10382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atin typeface="Cambria Math" charset="0"/>
                              <a:ea typeface="Corbel" charset="0"/>
                              <a:cs typeface="Corbel" charset="0"/>
                            </a:rPr>
                          </m:ctrlPr>
                        </m:sSupPr>
                        <m:e>
                          <m:r>
                            <a:rPr lang="en-US" sz="24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  <a:ea typeface="Corbel" charset="0"/>
                              <a:cs typeface="Corbel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charset="0"/>
                          <a:ea typeface="Corbel" charset="0"/>
                          <a:cs typeface="Corbel" charset="0"/>
                        </a:rPr>
                        <m:t>=</m:t>
                      </m:r>
                      <m:f>
                        <m:fPr>
                          <m:ctrlPr>
                            <a:rPr lang="mr-IN" sz="2400" b="0" i="1" smtClean="0">
                              <a:latin typeface="Cambria Math" charset="0"/>
                              <a:ea typeface="Corbel" charset="0"/>
                              <a:cs typeface="Corbel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charset="0"/>
                              <a:ea typeface="Corbel" charset="0"/>
                              <a:cs typeface="Corbel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charset="0"/>
                              <a:ea typeface="Corbel" charset="0"/>
                              <a:cs typeface="Corbel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is-IS" sz="2400" b="0" i="1" smtClean="0">
                              <a:latin typeface="Cambria Math" charset="0"/>
                              <a:ea typeface="Corbel" charset="0"/>
                              <a:cs typeface="Corbel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charset="0"/>
                              <a:ea typeface="Corbel" charset="0"/>
                              <a:cs typeface="Corbel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charset="0"/>
                              <a:ea typeface="Corbel" charset="0"/>
                              <a:cs typeface="Corbel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charset="0"/>
                              <a:ea typeface="Corbel" charset="0"/>
                              <a:cs typeface="Corbel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is-IS" sz="2400" b="0" i="1" smtClean="0">
                                  <a:latin typeface="Cambria Math" charset="0"/>
                                  <a:ea typeface="Corbel" charset="0"/>
                                  <a:cs typeface="Corbel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charset="0"/>
                                  <a:ea typeface="Corbel" charset="0"/>
                                  <a:cs typeface="Corbel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charset="0"/>
                                      <a:ea typeface="Corbel" charset="0"/>
                                      <a:cs typeface="Corbel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  <a:ea typeface="Corbel" charset="0"/>
                                      <a:cs typeface="Corbel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charset="0"/>
                                      <a:ea typeface="Corbel" charset="0"/>
                                      <a:cs typeface="Corbel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charset="0"/>
                                  <a:ea typeface="Corbel" charset="0"/>
                                  <a:cs typeface="Corbel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𝜇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  <a:ea typeface="Corbel" charset="0"/>
                                  <a:cs typeface="Corbel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  <a:ea typeface="Corbel" charset="0"/>
                                  <a:cs typeface="Corbel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400" dirty="0">
                  <a:latin typeface="Corbel" charset="0"/>
                  <a:ea typeface="Corbel" charset="0"/>
                  <a:cs typeface="Corbel" charset="0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9995" y="3725681"/>
                <a:ext cx="2695290" cy="103829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5385930" y="2648482"/>
                <a:ext cx="1585562" cy="1008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400" i="1" smtClean="0">
                              <a:latin typeface="Cambria Math" charset="0"/>
                              <a:ea typeface="Corbel" charset="0"/>
                              <a:cs typeface="Corbel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charset="0"/>
                              <a:ea typeface="Corbel" charset="0"/>
                              <a:cs typeface="Corbel" charset="0"/>
                            </a:rPr>
                            <m:t>𝑥</m:t>
                          </m:r>
                        </m:e>
                      </m:acc>
                      <m:r>
                        <a:rPr lang="en-US" sz="2400" b="0" i="1" smtClean="0">
                          <a:latin typeface="Cambria Math" charset="0"/>
                          <a:ea typeface="Corbel" charset="0"/>
                          <a:cs typeface="Corbel" charset="0"/>
                        </a:rPr>
                        <m:t>=</m:t>
                      </m:r>
                      <m:f>
                        <m:fPr>
                          <m:ctrlPr>
                            <a:rPr lang="mr-IN" sz="2400" b="0" i="1" smtClean="0">
                              <a:latin typeface="Cambria Math" charset="0"/>
                              <a:ea typeface="Corbel" charset="0"/>
                              <a:cs typeface="Corbel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charset="0"/>
                              <a:ea typeface="Corbel" charset="0"/>
                              <a:cs typeface="Corbel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charset="0"/>
                              <a:ea typeface="Corbel" charset="0"/>
                              <a:cs typeface="Corbel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is-IS" sz="2400" b="0" i="1" smtClean="0">
                              <a:latin typeface="Cambria Math" charset="0"/>
                              <a:ea typeface="Corbel" charset="0"/>
                              <a:cs typeface="Corbel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charset="0"/>
                              <a:ea typeface="Corbel" charset="0"/>
                              <a:cs typeface="Corbel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charset="0"/>
                              <a:ea typeface="Corbel" charset="0"/>
                              <a:cs typeface="Corbel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charset="0"/>
                              <a:ea typeface="Corbel" charset="0"/>
                              <a:cs typeface="Corbel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charset="0"/>
                                  <a:ea typeface="Corbel" charset="0"/>
                                  <a:cs typeface="Corbel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charset="0"/>
                                  <a:ea typeface="Corbel" charset="0"/>
                                  <a:cs typeface="Corbel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  <a:ea typeface="Corbel" charset="0"/>
                                  <a:cs typeface="Corbel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400" dirty="0">
                  <a:latin typeface="Corbel" charset="0"/>
                  <a:ea typeface="Corbel" charset="0"/>
                  <a:cs typeface="Corbel" charset="0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5930" y="2648482"/>
                <a:ext cx="1585562" cy="100822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5385930" y="3725681"/>
                <a:ext cx="1628586" cy="10708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𝜇</m:t>
                      </m:r>
                      <m:r>
                        <a:rPr lang="en-US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2400" b="0" i="1" smtClean="0">
                              <a:latin typeface="Cambria Math" charset="0"/>
                              <a:ea typeface="Corbel" charset="0"/>
                              <a:cs typeface="Corbel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charset="0"/>
                              <a:ea typeface="Corbel" charset="0"/>
                              <a:cs typeface="Corbel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charset="0"/>
                              <a:ea typeface="Corbel" charset="0"/>
                              <a:cs typeface="Corbel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is-IS" sz="2400" b="0" i="1" smtClean="0">
                              <a:latin typeface="Cambria Math" charset="0"/>
                              <a:ea typeface="Corbel" charset="0"/>
                              <a:cs typeface="Corbel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charset="0"/>
                              <a:ea typeface="Corbel" charset="0"/>
                              <a:cs typeface="Corbel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charset="0"/>
                              <a:ea typeface="Corbel" charset="0"/>
                              <a:cs typeface="Corbel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charset="0"/>
                              <a:ea typeface="Corbel" charset="0"/>
                              <a:cs typeface="Corbel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charset="0"/>
                                  <a:ea typeface="Corbel" charset="0"/>
                                  <a:cs typeface="Corbel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charset="0"/>
                                  <a:ea typeface="Corbel" charset="0"/>
                                  <a:cs typeface="Corbel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  <a:ea typeface="Corbel" charset="0"/>
                                  <a:cs typeface="Corbel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400" dirty="0">
                  <a:latin typeface="Corbel" charset="0"/>
                  <a:ea typeface="Corbel" charset="0"/>
                  <a:cs typeface="Corbel" charset="0"/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5930" y="3725681"/>
                <a:ext cx="1628586" cy="1070806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/>
          <p:cNvSpPr/>
          <p:nvPr/>
        </p:nvSpPr>
        <p:spPr>
          <a:xfrm>
            <a:off x="1462445" y="3394182"/>
            <a:ext cx="8921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smtClean="0">
                <a:solidFill>
                  <a:srgbClr val="FF0000"/>
                </a:solidFill>
              </a:rPr>
              <a:t>Why?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30023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Biased</a:t>
            </a:r>
            <a:r>
              <a:rPr lang="zh-CN" altLang="en-US" smtClean="0"/>
              <a:t> </a:t>
            </a:r>
            <a:r>
              <a:rPr lang="en-US" altLang="zh-CN" smtClean="0"/>
              <a:t>Sample</a:t>
            </a:r>
            <a:r>
              <a:rPr lang="zh-CN" altLang="en-US" smtClean="0"/>
              <a:t> </a:t>
            </a:r>
            <a:r>
              <a:rPr lang="en-US" altLang="zh-CN" smtClean="0"/>
              <a:t>Variance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220" y="1417638"/>
            <a:ext cx="8654278" cy="3198992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19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80220" y="2241828"/>
            <a:ext cx="11352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rgbClr val="FF0000"/>
                </a:solidFill>
              </a:rPr>
              <a:t>Biased</a:t>
            </a:r>
            <a:r>
              <a:rPr lang="zh-CN" altLang="en-US" sz="2400" b="1" dirty="0">
                <a:solidFill>
                  <a:srgbClr val="FF0000"/>
                </a:solidFill>
              </a:rPr>
              <a:t> 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895600" y="4637716"/>
            <a:ext cx="15007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smtClean="0">
                <a:solidFill>
                  <a:srgbClr val="FF0000"/>
                </a:solidFill>
              </a:rPr>
              <a:t>Unbiased</a:t>
            </a:r>
            <a:r>
              <a:rPr lang="zh-CN" altLang="en-US" sz="2400" b="1" dirty="0" smtClean="0">
                <a:solidFill>
                  <a:srgbClr val="FF0000"/>
                </a:solidFill>
              </a:rPr>
              <a:t> 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80220" y="5833130"/>
            <a:ext cx="840658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/>
              <a:t>Bessel’s</a:t>
            </a:r>
            <a:r>
              <a:rPr lang="zh-CN" altLang="en-US" sz="2800" dirty="0"/>
              <a:t> </a:t>
            </a:r>
            <a:r>
              <a:rPr lang="en-US" altLang="zh-CN" sz="2800" dirty="0"/>
              <a:t>Correction:</a:t>
            </a:r>
            <a:r>
              <a:rPr lang="zh-CN" altLang="en-US" sz="2800" dirty="0"/>
              <a:t> </a:t>
            </a:r>
            <a:r>
              <a:rPr lang="en-US" altLang="zh-CN" sz="2800" dirty="0"/>
              <a:t>3</a:t>
            </a:r>
            <a:r>
              <a:rPr lang="zh-CN" altLang="en-US" sz="2800" dirty="0"/>
              <a:t> </a:t>
            </a:r>
            <a:r>
              <a:rPr lang="en-US" altLang="zh-CN" sz="2800" dirty="0"/>
              <a:t>alternative</a:t>
            </a:r>
            <a:r>
              <a:rPr lang="zh-CN" altLang="en-US" sz="2800" dirty="0"/>
              <a:t> </a:t>
            </a:r>
            <a:r>
              <a:rPr lang="en-US" altLang="zh-CN" sz="2800" dirty="0"/>
              <a:t>proofs</a:t>
            </a:r>
            <a:r>
              <a:rPr lang="zh-CN" altLang="en-US" sz="2800" dirty="0"/>
              <a:t> </a:t>
            </a:r>
            <a:r>
              <a:rPr lang="en-US" altLang="zh-CN" sz="2800" dirty="0"/>
              <a:t>of</a:t>
            </a:r>
            <a:r>
              <a:rPr lang="zh-CN" altLang="en-US" sz="2800" dirty="0"/>
              <a:t> </a:t>
            </a:r>
            <a:r>
              <a:rPr lang="en-US" altLang="zh-CN" sz="2800" dirty="0"/>
              <a:t>correctness</a:t>
            </a:r>
            <a:endParaRPr lang="zh-CN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5088194" y="4723492"/>
                <a:ext cx="3251596" cy="10027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atin typeface="Cambria Math" charset="0"/>
                              <a:ea typeface="Corbel" charset="0"/>
                              <a:cs typeface="Corbel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charset="0"/>
                              <a:ea typeface="Corbel" charset="0"/>
                              <a:cs typeface="Corbel" charset="0"/>
                            </a:rPr>
                            <m:t>𝑠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  <a:ea typeface="Corbel" charset="0"/>
                              <a:cs typeface="Corbel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charset="0"/>
                          <a:ea typeface="Corbel" charset="0"/>
                          <a:cs typeface="Corbel" charset="0"/>
                        </a:rPr>
                        <m:t>=</m:t>
                      </m:r>
                      <m:f>
                        <m:fPr>
                          <m:ctrlPr>
                            <a:rPr lang="mr-IN" sz="2400" b="0" i="1" smtClean="0">
                              <a:latin typeface="Cambria Math" charset="0"/>
                              <a:ea typeface="Corbel" charset="0"/>
                              <a:cs typeface="Corbel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charset="0"/>
                              <a:ea typeface="Corbel" charset="0"/>
                              <a:cs typeface="Corbel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  <a:ea typeface="Corbel" charset="0"/>
                              <a:cs typeface="Corbel" charset="0"/>
                            </a:rPr>
                            <m:t>𝑛</m:t>
                          </m:r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  <a:ea typeface="Corbel" charset="0"/>
                              <a:cs typeface="Corbel" charset="0"/>
                            </a:rPr>
                            <m:t>−1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is-IS" sz="2400" b="0" i="1" smtClean="0">
                              <a:latin typeface="Cambria Math" charset="0"/>
                              <a:ea typeface="Corbel" charset="0"/>
                              <a:cs typeface="Corbel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charset="0"/>
                              <a:ea typeface="Corbel" charset="0"/>
                              <a:cs typeface="Corbel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charset="0"/>
                              <a:ea typeface="Corbel" charset="0"/>
                              <a:cs typeface="Corbel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charset="0"/>
                              <a:ea typeface="Corbel" charset="0"/>
                              <a:cs typeface="Corbel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is-IS" sz="2400" b="0" i="1" smtClean="0">
                                  <a:latin typeface="Cambria Math" charset="0"/>
                                  <a:ea typeface="Corbel" charset="0"/>
                                  <a:cs typeface="Corbel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charset="0"/>
                                  <a:ea typeface="Corbel" charset="0"/>
                                  <a:cs typeface="Corbel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charset="0"/>
                                      <a:ea typeface="Corbel" charset="0"/>
                                      <a:cs typeface="Corbel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 charset="0"/>
                                      <a:ea typeface="Corbel" charset="0"/>
                                      <a:cs typeface="Corbel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charset="0"/>
                                      <a:ea typeface="Corbel" charset="0"/>
                                      <a:cs typeface="Corbel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charset="0"/>
                                  <a:ea typeface="Corbel" charset="0"/>
                                  <a:cs typeface="Corbel" charset="0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sz="2400" b="0" i="1" smtClean="0">
                                      <a:latin typeface="Cambria Math" charset="0"/>
                                      <a:ea typeface="Corbel" charset="0"/>
                                      <a:cs typeface="Corbel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400" b="0" i="1" smtClean="0">
                                      <a:latin typeface="Cambria Math" charset="0"/>
                                      <a:ea typeface="Corbel" charset="0"/>
                                      <a:cs typeface="Corbel" charset="0"/>
                                    </a:rPr>
                                    <m:t>𝑋</m:t>
                                  </m:r>
                                </m:e>
                              </m:acc>
                              <m:r>
                                <a:rPr lang="en-US" sz="2400" b="0" i="1" smtClean="0">
                                  <a:latin typeface="Cambria Math" charset="0"/>
                                  <a:ea typeface="Corbel" charset="0"/>
                                  <a:cs typeface="Corbel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  <a:ea typeface="Corbel" charset="0"/>
                                  <a:cs typeface="Corbel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400" dirty="0">
                  <a:latin typeface="Corbel" charset="0"/>
                  <a:ea typeface="Corbel" charset="0"/>
                  <a:cs typeface="Corbel" charset="0"/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8194" y="4723492"/>
                <a:ext cx="3251596" cy="100277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419287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From</a:t>
            </a:r>
            <a:r>
              <a:rPr lang="zh-CN" altLang="en-US" dirty="0" smtClean="0"/>
              <a:t> </a:t>
            </a:r>
            <a:r>
              <a:rPr lang="en-US" altLang="zh-CN" dirty="0" smtClean="0"/>
              <a:t>Data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Knowledge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2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33" y="4949831"/>
            <a:ext cx="7801897" cy="177164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33" y="1238351"/>
            <a:ext cx="5683261" cy="309076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2620" y="2541085"/>
            <a:ext cx="4822723" cy="232579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774080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Measuring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 err="1" smtClean="0"/>
              <a:t>Outlierness</a:t>
            </a:r>
            <a:r>
              <a:rPr lang="en-US" altLang="en-US" dirty="0" smtClean="0"/>
              <a:t>:</a:t>
            </a:r>
            <a:r>
              <a:rPr lang="zh-CN" altLang="en-US" dirty="0" smtClean="0"/>
              <a:t/>
            </a:r>
            <a:br>
              <a:rPr lang="zh-CN" altLang="en-US" dirty="0" smtClean="0"/>
            </a:br>
            <a:r>
              <a:rPr lang="en-US" altLang="en-US" dirty="0" smtClean="0"/>
              <a:t>Variance </a:t>
            </a:r>
            <a:r>
              <a:rPr lang="en-US" altLang="en-US" dirty="0"/>
              <a:t>and Standard Deviation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Variance and standard deviation (sample: s, population: </a:t>
            </a:r>
            <a:r>
              <a:rPr lang="en-US" sz="2400" dirty="0" err="1" smtClean="0"/>
              <a:t>σ</a:t>
            </a:r>
            <a:r>
              <a:rPr lang="en-US" sz="2400" dirty="0" smtClean="0"/>
              <a:t>)</a:t>
            </a:r>
            <a:endParaRPr lang="zh-CN" altLang="en-US" sz="2400" dirty="0" smtClean="0"/>
          </a:p>
          <a:p>
            <a:pPr lvl="1"/>
            <a:r>
              <a:rPr lang="en-US" sz="2400" dirty="0" smtClean="0"/>
              <a:t>Variance</a:t>
            </a:r>
            <a:r>
              <a:rPr lang="en-US" sz="2400" dirty="0"/>
              <a:t>: (algebraic, scalable </a:t>
            </a:r>
            <a:r>
              <a:rPr lang="en-US" sz="2400" dirty="0" smtClean="0"/>
              <a:t>computation)</a:t>
            </a:r>
            <a:endParaRPr lang="zh-CN" altLang="en-US" sz="2400" dirty="0" smtClean="0"/>
          </a:p>
          <a:p>
            <a:pPr lvl="2"/>
            <a:r>
              <a:rPr lang="en-US" b="1" dirty="0" smtClean="0">
                <a:solidFill>
                  <a:srgbClr val="FF0000"/>
                </a:solidFill>
              </a:rPr>
              <a:t>Q</a:t>
            </a:r>
            <a:r>
              <a:rPr lang="en-US" b="1" dirty="0">
                <a:solidFill>
                  <a:srgbClr val="FF0000"/>
                </a:solidFill>
              </a:rPr>
              <a:t>: Can you compute it incrementally and </a:t>
            </a:r>
            <a:r>
              <a:rPr lang="en-US" b="1" dirty="0" smtClean="0">
                <a:solidFill>
                  <a:srgbClr val="FF0000"/>
                </a:solidFill>
              </a:rPr>
              <a:t>efficiently?</a:t>
            </a:r>
            <a:endParaRPr lang="zh-CN" altLang="en-US" b="1" dirty="0" smtClean="0">
              <a:solidFill>
                <a:srgbClr val="FF0000"/>
              </a:solidFill>
            </a:endParaRPr>
          </a:p>
          <a:p>
            <a:pPr lvl="2"/>
            <a:endParaRPr lang="zh-CN" altLang="en-US" sz="1800" dirty="0"/>
          </a:p>
          <a:p>
            <a:pPr lvl="2"/>
            <a:endParaRPr lang="zh-CN" altLang="en-US" sz="1800" dirty="0" smtClean="0"/>
          </a:p>
          <a:p>
            <a:pPr lvl="2"/>
            <a:endParaRPr lang="zh-CN" altLang="en-US" sz="1800" dirty="0"/>
          </a:p>
          <a:p>
            <a:pPr lvl="2"/>
            <a:endParaRPr lang="zh-CN" altLang="en-US" sz="1800" dirty="0" smtClean="0"/>
          </a:p>
          <a:p>
            <a:pPr lvl="2"/>
            <a:endParaRPr lang="zh-CN" altLang="en-US" sz="1800" dirty="0"/>
          </a:p>
          <a:p>
            <a:pPr lvl="2"/>
            <a:endParaRPr lang="zh-CN" altLang="en-US" sz="1800" dirty="0" smtClean="0"/>
          </a:p>
          <a:p>
            <a:pPr lvl="2"/>
            <a:endParaRPr lang="zh-CN" altLang="en-US" sz="1800" dirty="0" smtClean="0"/>
          </a:p>
          <a:p>
            <a:r>
              <a:rPr lang="en-US" sz="2400" dirty="0" smtClean="0"/>
              <a:t>Standard </a:t>
            </a:r>
            <a:r>
              <a:rPr lang="en-US" sz="2400" dirty="0"/>
              <a:t>deviation s (or </a:t>
            </a:r>
            <a:r>
              <a:rPr lang="en-US" sz="2400" dirty="0" err="1"/>
              <a:t>σ</a:t>
            </a:r>
            <a:r>
              <a:rPr lang="en-US" sz="2400" dirty="0"/>
              <a:t>) is </a:t>
            </a:r>
            <a:r>
              <a:rPr lang="en-US" sz="2400" b="1" dirty="0" smtClean="0">
                <a:solidFill>
                  <a:srgbClr val="FF0000"/>
                </a:solidFill>
              </a:rPr>
              <a:t>square </a:t>
            </a:r>
            <a:r>
              <a:rPr lang="en-US" sz="2400" b="1" dirty="0">
                <a:solidFill>
                  <a:srgbClr val="FF0000"/>
                </a:solidFill>
              </a:rPr>
              <a:t>root </a:t>
            </a:r>
            <a:r>
              <a:rPr lang="en-US" sz="2400" dirty="0"/>
              <a:t>of variance s</a:t>
            </a:r>
            <a:r>
              <a:rPr lang="en-US" sz="2400" baseline="30000" dirty="0"/>
              <a:t>2</a:t>
            </a:r>
            <a:r>
              <a:rPr lang="en-US" sz="2400" dirty="0"/>
              <a:t> (or σ</a:t>
            </a:r>
            <a:r>
              <a:rPr lang="en-US" sz="2400" baseline="30000" dirty="0"/>
              <a:t>2</a:t>
            </a:r>
            <a:r>
              <a:rPr lang="en-US" sz="2400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20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669995" y="3004267"/>
                <a:ext cx="3135217" cy="1008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atin typeface="Cambria Math" charset="0"/>
                              <a:ea typeface="Corbel" charset="0"/>
                              <a:cs typeface="Corbel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charset="0"/>
                              <a:ea typeface="Corbel" charset="0"/>
                              <a:cs typeface="Corbel" charset="0"/>
                            </a:rPr>
                            <m:t>𝑠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  <a:ea typeface="Corbel" charset="0"/>
                              <a:cs typeface="Corbel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charset="0"/>
                          <a:ea typeface="Corbel" charset="0"/>
                          <a:cs typeface="Corbel" charset="0"/>
                        </a:rPr>
                        <m:t>=</m:t>
                      </m:r>
                      <m:f>
                        <m:fPr>
                          <m:ctrlPr>
                            <a:rPr lang="mr-IN" sz="2400" b="0" i="1" smtClean="0">
                              <a:latin typeface="Cambria Math" charset="0"/>
                              <a:ea typeface="Corbel" charset="0"/>
                              <a:cs typeface="Corbel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charset="0"/>
                              <a:ea typeface="Corbel" charset="0"/>
                              <a:cs typeface="Corbel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  <a:ea typeface="Corbel" charset="0"/>
                              <a:cs typeface="Corbel" charset="0"/>
                            </a:rPr>
                            <m:t>𝑛</m:t>
                          </m:r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  <a:ea typeface="Corbel" charset="0"/>
                              <a:cs typeface="Corbel" charset="0"/>
                            </a:rPr>
                            <m:t>−1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is-IS" sz="2400" b="0" i="1" smtClean="0">
                              <a:latin typeface="Cambria Math" charset="0"/>
                              <a:ea typeface="Corbel" charset="0"/>
                              <a:cs typeface="Corbel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charset="0"/>
                              <a:ea typeface="Corbel" charset="0"/>
                              <a:cs typeface="Corbel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charset="0"/>
                              <a:ea typeface="Corbel" charset="0"/>
                              <a:cs typeface="Corbel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charset="0"/>
                              <a:ea typeface="Corbel" charset="0"/>
                              <a:cs typeface="Corbel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is-IS" sz="2400" b="0" i="1" smtClean="0">
                                  <a:latin typeface="Cambria Math" charset="0"/>
                                  <a:ea typeface="Corbel" charset="0"/>
                                  <a:cs typeface="Corbel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charset="0"/>
                                  <a:ea typeface="Corbel" charset="0"/>
                                  <a:cs typeface="Corbel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charset="0"/>
                                      <a:ea typeface="Corbel" charset="0"/>
                                      <a:cs typeface="Corbel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  <a:ea typeface="Corbel" charset="0"/>
                                      <a:cs typeface="Corbel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charset="0"/>
                                      <a:ea typeface="Corbel" charset="0"/>
                                      <a:cs typeface="Corbel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charset="0"/>
                                  <a:ea typeface="Corbel" charset="0"/>
                                  <a:cs typeface="Corbel" charset="0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sz="2400" b="0" i="1" smtClean="0">
                                      <a:latin typeface="Cambria Math" charset="0"/>
                                      <a:ea typeface="Corbel" charset="0"/>
                                      <a:cs typeface="Corbel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  <a:ea typeface="Corbel" charset="0"/>
                                      <a:cs typeface="Corbel" charset="0"/>
                                    </a:rPr>
                                    <m:t>𝑥</m:t>
                                  </m:r>
                                </m:e>
                              </m:acc>
                              <m:r>
                                <a:rPr lang="en-US" sz="2400" b="0" i="1" smtClean="0">
                                  <a:latin typeface="Cambria Math" charset="0"/>
                                  <a:ea typeface="Corbel" charset="0"/>
                                  <a:cs typeface="Corbel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  <a:ea typeface="Corbel" charset="0"/>
                                  <a:cs typeface="Corbel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400" dirty="0">
                  <a:latin typeface="Corbel" charset="0"/>
                  <a:ea typeface="Corbel" charset="0"/>
                  <a:cs typeface="Corbel" charset="0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9995" y="3004267"/>
                <a:ext cx="3135217" cy="1008225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669995" y="4064888"/>
                <a:ext cx="2695290" cy="10382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atin typeface="Cambria Math" charset="0"/>
                              <a:ea typeface="Corbel" charset="0"/>
                              <a:cs typeface="Corbel" charset="0"/>
                            </a:rPr>
                          </m:ctrlPr>
                        </m:sSupPr>
                        <m:e>
                          <m:r>
                            <a:rPr lang="en-US" sz="24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  <a:ea typeface="Corbel" charset="0"/>
                              <a:cs typeface="Corbel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charset="0"/>
                          <a:ea typeface="Corbel" charset="0"/>
                          <a:cs typeface="Corbel" charset="0"/>
                        </a:rPr>
                        <m:t>=</m:t>
                      </m:r>
                      <m:f>
                        <m:fPr>
                          <m:ctrlPr>
                            <a:rPr lang="mr-IN" sz="2400" b="0" i="1" smtClean="0">
                              <a:latin typeface="Cambria Math" charset="0"/>
                              <a:ea typeface="Corbel" charset="0"/>
                              <a:cs typeface="Corbel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charset="0"/>
                              <a:ea typeface="Corbel" charset="0"/>
                              <a:cs typeface="Corbel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charset="0"/>
                              <a:ea typeface="Corbel" charset="0"/>
                              <a:cs typeface="Corbel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is-IS" sz="2400" b="0" i="1" smtClean="0">
                              <a:latin typeface="Cambria Math" charset="0"/>
                              <a:ea typeface="Corbel" charset="0"/>
                              <a:cs typeface="Corbel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charset="0"/>
                              <a:ea typeface="Corbel" charset="0"/>
                              <a:cs typeface="Corbel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charset="0"/>
                              <a:ea typeface="Corbel" charset="0"/>
                              <a:cs typeface="Corbel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charset="0"/>
                              <a:ea typeface="Corbel" charset="0"/>
                              <a:cs typeface="Corbel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is-IS" sz="2400" b="0" i="1" smtClean="0">
                                  <a:latin typeface="Cambria Math" charset="0"/>
                                  <a:ea typeface="Corbel" charset="0"/>
                                  <a:cs typeface="Corbel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charset="0"/>
                                  <a:ea typeface="Corbel" charset="0"/>
                                  <a:cs typeface="Corbel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charset="0"/>
                                      <a:ea typeface="Corbel" charset="0"/>
                                      <a:cs typeface="Corbel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  <a:ea typeface="Corbel" charset="0"/>
                                      <a:cs typeface="Corbel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charset="0"/>
                                      <a:ea typeface="Corbel" charset="0"/>
                                      <a:cs typeface="Corbel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charset="0"/>
                                  <a:ea typeface="Corbel" charset="0"/>
                                  <a:cs typeface="Corbel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𝜇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  <a:ea typeface="Corbel" charset="0"/>
                                  <a:cs typeface="Corbel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  <a:ea typeface="Corbel" charset="0"/>
                                  <a:cs typeface="Corbel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400" dirty="0">
                  <a:latin typeface="Corbel" charset="0"/>
                  <a:ea typeface="Corbel" charset="0"/>
                  <a:cs typeface="Corbel" charset="0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9995" y="4064888"/>
                <a:ext cx="2695290" cy="103829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5385930" y="2987689"/>
                <a:ext cx="1585562" cy="1008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400" i="1" smtClean="0">
                              <a:latin typeface="Cambria Math" charset="0"/>
                              <a:ea typeface="Corbel" charset="0"/>
                              <a:cs typeface="Corbel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charset="0"/>
                              <a:ea typeface="Corbel" charset="0"/>
                              <a:cs typeface="Corbel" charset="0"/>
                            </a:rPr>
                            <m:t>𝑥</m:t>
                          </m:r>
                        </m:e>
                      </m:acc>
                      <m:r>
                        <a:rPr lang="en-US" sz="2400" b="0" i="1" smtClean="0">
                          <a:latin typeface="Cambria Math" charset="0"/>
                          <a:ea typeface="Corbel" charset="0"/>
                          <a:cs typeface="Corbel" charset="0"/>
                        </a:rPr>
                        <m:t>=</m:t>
                      </m:r>
                      <m:f>
                        <m:fPr>
                          <m:ctrlPr>
                            <a:rPr lang="mr-IN" sz="2400" b="0" i="1" smtClean="0">
                              <a:latin typeface="Cambria Math" charset="0"/>
                              <a:ea typeface="Corbel" charset="0"/>
                              <a:cs typeface="Corbel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charset="0"/>
                              <a:ea typeface="Corbel" charset="0"/>
                              <a:cs typeface="Corbel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charset="0"/>
                              <a:ea typeface="Corbel" charset="0"/>
                              <a:cs typeface="Corbel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is-IS" sz="2400" b="0" i="1" smtClean="0">
                              <a:latin typeface="Cambria Math" charset="0"/>
                              <a:ea typeface="Corbel" charset="0"/>
                              <a:cs typeface="Corbel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charset="0"/>
                              <a:ea typeface="Corbel" charset="0"/>
                              <a:cs typeface="Corbel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charset="0"/>
                              <a:ea typeface="Corbel" charset="0"/>
                              <a:cs typeface="Corbel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charset="0"/>
                              <a:ea typeface="Corbel" charset="0"/>
                              <a:cs typeface="Corbel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charset="0"/>
                                  <a:ea typeface="Corbel" charset="0"/>
                                  <a:cs typeface="Corbel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charset="0"/>
                                  <a:ea typeface="Corbel" charset="0"/>
                                  <a:cs typeface="Corbel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  <a:ea typeface="Corbel" charset="0"/>
                                  <a:cs typeface="Corbel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400" dirty="0">
                  <a:latin typeface="Corbel" charset="0"/>
                  <a:ea typeface="Corbel" charset="0"/>
                  <a:cs typeface="Corbel" charset="0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5930" y="2987689"/>
                <a:ext cx="1585562" cy="100822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5385930" y="4064888"/>
                <a:ext cx="1628586" cy="10708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𝜇</m:t>
                      </m:r>
                      <m:r>
                        <a:rPr lang="en-US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2400" b="0" i="1" smtClean="0">
                              <a:latin typeface="Cambria Math" charset="0"/>
                              <a:ea typeface="Corbel" charset="0"/>
                              <a:cs typeface="Corbel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charset="0"/>
                              <a:ea typeface="Corbel" charset="0"/>
                              <a:cs typeface="Corbel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charset="0"/>
                              <a:ea typeface="Corbel" charset="0"/>
                              <a:cs typeface="Corbel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is-IS" sz="2400" b="0" i="1" smtClean="0">
                              <a:latin typeface="Cambria Math" charset="0"/>
                              <a:ea typeface="Corbel" charset="0"/>
                              <a:cs typeface="Corbel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charset="0"/>
                              <a:ea typeface="Corbel" charset="0"/>
                              <a:cs typeface="Corbel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charset="0"/>
                              <a:ea typeface="Corbel" charset="0"/>
                              <a:cs typeface="Corbel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charset="0"/>
                              <a:ea typeface="Corbel" charset="0"/>
                              <a:cs typeface="Corbel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charset="0"/>
                                  <a:ea typeface="Corbel" charset="0"/>
                                  <a:cs typeface="Corbel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charset="0"/>
                                  <a:ea typeface="Corbel" charset="0"/>
                                  <a:cs typeface="Corbel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  <a:ea typeface="Corbel" charset="0"/>
                                  <a:cs typeface="Corbel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400" dirty="0">
                  <a:latin typeface="Corbel" charset="0"/>
                  <a:ea typeface="Corbel" charset="0"/>
                  <a:cs typeface="Corbel" charset="0"/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5930" y="4064888"/>
                <a:ext cx="1628586" cy="1070806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106950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sz="3200" dirty="0"/>
              <a:t>Measuring</a:t>
            </a:r>
            <a:r>
              <a:rPr lang="zh-CN" altLang="en-US" sz="3200" dirty="0"/>
              <a:t> </a:t>
            </a:r>
            <a:r>
              <a:rPr lang="en-US" altLang="zh-CN" sz="3200" dirty="0"/>
              <a:t>the</a:t>
            </a:r>
            <a:r>
              <a:rPr lang="zh-CN" altLang="en-US" sz="3200" dirty="0"/>
              <a:t> </a:t>
            </a:r>
            <a:r>
              <a:rPr lang="en-US" altLang="zh-CN" sz="3200" dirty="0" err="1"/>
              <a:t>Outlierness</a:t>
            </a:r>
            <a:r>
              <a:rPr lang="en-US" altLang="zh-CN" sz="3200" dirty="0"/>
              <a:t>:</a:t>
            </a:r>
            <a:r>
              <a:rPr lang="zh-CN" altLang="en-US" sz="3200" dirty="0"/>
              <a:t/>
            </a:r>
            <a:br>
              <a:rPr lang="zh-CN" altLang="en-US" sz="3200" dirty="0"/>
            </a:br>
            <a:r>
              <a:rPr lang="en-US" altLang="en-US" sz="3200" dirty="0"/>
              <a:t>Properties of Normal Distribution </a:t>
            </a:r>
            <a:r>
              <a:rPr lang="en-US" altLang="en-US" sz="3200" dirty="0" smtClean="0"/>
              <a:t>Curv</a:t>
            </a:r>
            <a:r>
              <a:rPr lang="en-US" altLang="zh-CN" sz="3200" dirty="0" smtClean="0"/>
              <a:t>e</a:t>
            </a: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21</a:t>
            </a:fld>
            <a:endParaRPr lang="en-US"/>
          </a:p>
        </p:txBody>
      </p:sp>
      <p:pic>
        <p:nvPicPr>
          <p:cNvPr id="5" name="Picture 2" descr="https://upload.wikimedia.org/wikipedia/commons/a/a9/Empirical_Rule.PN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8554" y="2158744"/>
            <a:ext cx="6237393" cy="4331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24464" y="6488058"/>
            <a:ext cx="7221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Z-score	</a:t>
            </a:r>
            <a:r>
              <a:rPr lang="zh-CN" altLang="en-US" b="1" dirty="0">
                <a:solidFill>
                  <a:srgbClr val="FF0000"/>
                </a:solidFill>
              </a:rPr>
              <a:t>	</a:t>
            </a:r>
            <a:r>
              <a:rPr lang="en-US" b="1" dirty="0" smtClean="0">
                <a:solidFill>
                  <a:srgbClr val="FF0000"/>
                </a:solidFill>
              </a:rPr>
              <a:t>-3		-2		-1		0		1		2		3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893401" y="1413793"/>
            <a:ext cx="5357197" cy="7017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en-US" dirty="0" smtClean="0">
                <a:latin typeface="Corbel" charset="0"/>
                <a:ea typeface="Corbel" charset="0"/>
                <a:cs typeface="Corbel" charset="0"/>
              </a:rPr>
              <a:t>Z-score: The </a:t>
            </a:r>
            <a:r>
              <a:rPr lang="en-US" altLang="en-US" dirty="0">
                <a:latin typeface="Corbel" charset="0"/>
                <a:ea typeface="Corbel" charset="0"/>
                <a:cs typeface="Corbel" charset="0"/>
              </a:rPr>
              <a:t>distance between the raw score and the population mean in </a:t>
            </a:r>
            <a:r>
              <a:rPr lang="en-US" altLang="en-US" dirty="0" smtClean="0">
                <a:latin typeface="Corbel" charset="0"/>
                <a:ea typeface="Corbel" charset="0"/>
                <a:cs typeface="Corbel" charset="0"/>
              </a:rPr>
              <a:t>the unit </a:t>
            </a:r>
            <a:r>
              <a:rPr lang="en-US" altLang="en-US" dirty="0">
                <a:latin typeface="Corbel" charset="0"/>
                <a:ea typeface="Corbel" charset="0"/>
                <a:cs typeface="Corbel" charset="0"/>
              </a:rPr>
              <a:t>of </a:t>
            </a:r>
            <a:r>
              <a:rPr lang="en-US" altLang="en-US" dirty="0" smtClean="0">
                <a:latin typeface="Corbel" charset="0"/>
                <a:ea typeface="Corbel" charset="0"/>
                <a:cs typeface="Corbel" charset="0"/>
              </a:rPr>
              <a:t>the standard </a:t>
            </a:r>
            <a:r>
              <a:rPr lang="en-US" altLang="en-US" dirty="0">
                <a:latin typeface="Corbel" charset="0"/>
                <a:ea typeface="Corbel" charset="0"/>
                <a:cs typeface="Corbel" charset="0"/>
              </a:rPr>
              <a:t>deviation</a:t>
            </a:r>
          </a:p>
        </p:txBody>
      </p:sp>
    </p:spTree>
    <p:extLst>
      <p:ext uri="{BB962C8B-B14F-4D97-AF65-F5344CB8AC3E}">
        <p14:creationId xmlns:p14="http://schemas.microsoft.com/office/powerpoint/2010/main" val="11217348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Z-score</a:t>
            </a:r>
            <a:r>
              <a:rPr lang="zh-CN" altLang="en-US" dirty="0" smtClean="0"/>
              <a:t> </a:t>
            </a:r>
            <a:r>
              <a:rPr lang="en-US" altLang="zh-CN" dirty="0" smtClean="0"/>
              <a:t>Normalization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 smtClean="0"/>
                  <a:t>The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normalized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value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of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X</a:t>
                </a:r>
                <a:r>
                  <a:rPr lang="en-US" altLang="zh-CN" baseline="-25000" dirty="0" smtClean="0"/>
                  <a:t>i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is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calculated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as:</a:t>
                </a:r>
                <a:endParaRPr lang="zh-CN" altLang="en-US" dirty="0" smtClean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charset="0"/>
                            </a:rPr>
                            <m:t>𝑍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i="1" smtClean="0">
                              <a:latin typeface="Cambria Math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charset="0"/>
                            </a:rPr>
                            <m:t>−</m:t>
                          </m:r>
                          <m:acc>
                            <m:accPr>
                              <m:chr m:val="̅"/>
                              <m:ctrlPr>
                                <a:rPr lang="en-US" altLang="zh-CN" b="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altLang="zh-CN" b="0" i="1" smtClean="0">
                                  <a:latin typeface="Cambria Math" charset="0"/>
                                </a:rPr>
                                <m:t>𝑋</m:t>
                              </m:r>
                            </m:e>
                          </m:acc>
                        </m:num>
                        <m:den>
                          <m:r>
                            <a:rPr lang="en-US" altLang="zh-CN" b="0" i="1" smtClean="0">
                              <a:latin typeface="Cambria Math" charset="0"/>
                            </a:rPr>
                            <m:t>𝑠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704" t="-18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22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4986" y="3111730"/>
            <a:ext cx="5287092" cy="151990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24" y="3111730"/>
            <a:ext cx="1077786" cy="149453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1363336" y="3214838"/>
                <a:ext cx="343299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charset="0"/>
                        </a:rPr>
                        <m:t>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3336" y="3214838"/>
                <a:ext cx="343299" cy="36933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3400" y="4128115"/>
            <a:ext cx="4275050" cy="211314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75724" y="5940851"/>
            <a:ext cx="714387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smtClean="0"/>
              <a:t>vs.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Min-Max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Normalization:</a:t>
            </a:r>
            <a:endParaRPr lang="zh-CN" altLang="en-US" sz="2400" dirty="0" smtClean="0"/>
          </a:p>
          <a:p>
            <a:r>
              <a:rPr lang="en-US" altLang="zh-CN" sz="2400" dirty="0" smtClean="0"/>
              <a:t>[0,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1/35,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11/35,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33/35,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1]</a:t>
            </a:r>
            <a:r>
              <a:rPr lang="zh-CN" altLang="en-US" sz="2400" dirty="0"/>
              <a:t> </a:t>
            </a:r>
            <a:r>
              <a:rPr lang="en-US" altLang="zh-CN" sz="2400" dirty="0" smtClean="0"/>
              <a:t>=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[0,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0.0286,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0.3143,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0.9429,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1.0]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18975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Discussion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 smtClean="0"/>
              <a:t>Can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you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use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Z-score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to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automatically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find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phrases?</a:t>
            </a:r>
            <a:endParaRPr lang="zh-CN" altLang="en-US" sz="2800" dirty="0" smtClean="0"/>
          </a:p>
          <a:p>
            <a:pPr lvl="1"/>
            <a:r>
              <a:rPr lang="en-US" altLang="zh-CN" sz="2400" dirty="0" smtClean="0"/>
              <a:t>If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we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have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1,000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“matrix”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and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1,000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“factorization”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in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1,000,000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words,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and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we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assume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independency,</a:t>
            </a:r>
            <a:r>
              <a:rPr lang="zh-CN" altLang="en-US" sz="2400" dirty="0"/>
              <a:t> </a:t>
            </a:r>
            <a:r>
              <a:rPr lang="en-US" altLang="zh-CN" sz="2400" dirty="0" smtClean="0"/>
              <a:t>we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should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have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only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one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“matrix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factorization”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(expected).</a:t>
            </a:r>
            <a:endParaRPr lang="zh-CN" altLang="en-US" sz="2400" dirty="0" smtClean="0"/>
          </a:p>
          <a:p>
            <a:pPr lvl="1"/>
            <a:r>
              <a:rPr lang="en-US" altLang="zh-CN" sz="2400" dirty="0" smtClean="0"/>
              <a:t>But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actually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we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have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more!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-</a:t>
            </a:r>
            <a:r>
              <a:rPr lang="zh-CN" altLang="en-US" sz="2400" dirty="0" smtClean="0"/>
              <a:t> </a:t>
            </a:r>
            <a:r>
              <a:rPr lang="en-US" altLang="zh-CN" sz="2400" dirty="0" err="1"/>
              <a:t>O</a:t>
            </a:r>
            <a:r>
              <a:rPr lang="en-US" altLang="zh-CN" sz="2400" dirty="0" err="1" smtClean="0"/>
              <a:t>utlierness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23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032387" y="5798145"/>
            <a:ext cx="707922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Jingbo</a:t>
            </a:r>
            <a:r>
              <a:rPr lang="en-US" dirty="0"/>
              <a:t> Shang, </a:t>
            </a:r>
            <a:r>
              <a:rPr lang="en-US" dirty="0" err="1"/>
              <a:t>Jialu</a:t>
            </a:r>
            <a:r>
              <a:rPr lang="en-US" dirty="0"/>
              <a:t> Liu, Meng Jiang, Xiang Ren, Clare R Voss, </a:t>
            </a:r>
            <a:r>
              <a:rPr lang="en-US" dirty="0" err="1"/>
              <a:t>Jiawei</a:t>
            </a:r>
            <a:r>
              <a:rPr lang="en-US" dirty="0"/>
              <a:t> Han. </a:t>
            </a:r>
            <a:r>
              <a:rPr lang="en-US" altLang="zh-CN" dirty="0" smtClean="0"/>
              <a:t>“</a:t>
            </a:r>
            <a:r>
              <a:rPr lang="en-US" b="1" dirty="0" smtClean="0"/>
              <a:t>Automated </a:t>
            </a:r>
            <a:r>
              <a:rPr lang="en-US" b="1" dirty="0"/>
              <a:t>Phrase Mining from Massive Text </a:t>
            </a:r>
            <a:r>
              <a:rPr lang="en-US" b="1" dirty="0" smtClean="0"/>
              <a:t>Corpora</a:t>
            </a:r>
            <a:r>
              <a:rPr lang="en-US" altLang="zh-CN" dirty="0" smtClean="0"/>
              <a:t>”.</a:t>
            </a:r>
            <a:r>
              <a:rPr lang="zh-CN" altLang="en-US" dirty="0" smtClean="0"/>
              <a:t> </a:t>
            </a:r>
            <a:r>
              <a:rPr lang="en-US" altLang="zh-CN" dirty="0" smtClean="0"/>
              <a:t>Submitted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Transactions</a:t>
            </a:r>
            <a:r>
              <a:rPr lang="zh-CN" altLang="en-US" dirty="0" smtClean="0"/>
              <a:t> </a:t>
            </a:r>
            <a:r>
              <a:rPr lang="en-US" altLang="zh-CN" dirty="0" smtClean="0"/>
              <a:t>on</a:t>
            </a:r>
            <a:r>
              <a:rPr lang="zh-CN" altLang="en-US" dirty="0" smtClean="0"/>
              <a:t> </a:t>
            </a:r>
            <a:r>
              <a:rPr lang="en-US" altLang="zh-CN" dirty="0" smtClean="0"/>
              <a:t>Knowledge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Data</a:t>
            </a:r>
            <a:r>
              <a:rPr lang="zh-CN" altLang="en-US" dirty="0" smtClean="0"/>
              <a:t> </a:t>
            </a:r>
            <a:r>
              <a:rPr lang="en-US" altLang="zh-CN" dirty="0" smtClean="0"/>
              <a:t>Engineering.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77777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457200" indent="-457200">
              <a:spcBef>
                <a:spcPts val="400"/>
              </a:spcBef>
            </a:pPr>
            <a:r>
              <a:rPr lang="en-US" altLang="en-US" dirty="0"/>
              <a:t>W. Cleveland, Visualizing Data, Hobart Press, 1993</a:t>
            </a:r>
          </a:p>
          <a:p>
            <a:pPr marL="457200" indent="-457200">
              <a:spcBef>
                <a:spcPts val="400"/>
              </a:spcBef>
            </a:pPr>
            <a:r>
              <a:rPr lang="en-US" altLang="en-US" dirty="0">
                <a:solidFill>
                  <a:schemeClr val="hlink"/>
                </a:solidFill>
              </a:rPr>
              <a:t>T. </a:t>
            </a:r>
            <a:r>
              <a:rPr lang="en-US" altLang="en-US" dirty="0" err="1">
                <a:solidFill>
                  <a:schemeClr val="hlink"/>
                </a:solidFill>
              </a:rPr>
              <a:t>Dasu</a:t>
            </a:r>
            <a:r>
              <a:rPr lang="en-US" altLang="en-US" dirty="0">
                <a:solidFill>
                  <a:schemeClr val="hlink"/>
                </a:solidFill>
              </a:rPr>
              <a:t> and T. Johnson.  Exploratory Data Mining and Data Cleaning. John Wiley, 2003</a:t>
            </a:r>
          </a:p>
          <a:p>
            <a:pPr marL="457200" indent="-457200">
              <a:spcBef>
                <a:spcPts val="400"/>
              </a:spcBef>
            </a:pPr>
            <a:r>
              <a:rPr lang="en-US" altLang="en-US" dirty="0"/>
              <a:t>U. Fayyad, G. Grinstein, and A. </a:t>
            </a:r>
            <a:r>
              <a:rPr lang="en-US" altLang="en-US" dirty="0" err="1"/>
              <a:t>Wierse</a:t>
            </a:r>
            <a:r>
              <a:rPr lang="en-US" altLang="en-US" dirty="0"/>
              <a:t>. Information Visualization in Data Mining and Knowledge Discovery, Morgan Kaufmann, 2001</a:t>
            </a:r>
          </a:p>
          <a:p>
            <a:pPr marL="457200" indent="-457200">
              <a:spcBef>
                <a:spcPts val="400"/>
              </a:spcBef>
            </a:pPr>
            <a:r>
              <a:rPr lang="en-US" altLang="en-US" dirty="0">
                <a:solidFill>
                  <a:srgbClr val="FF0000"/>
                </a:solidFill>
              </a:rPr>
              <a:t>L. Kaufman and P. J. </a:t>
            </a:r>
            <a:r>
              <a:rPr lang="en-US" altLang="en-US" dirty="0" err="1">
                <a:solidFill>
                  <a:srgbClr val="FF0000"/>
                </a:solidFill>
              </a:rPr>
              <a:t>Rousseeuw</a:t>
            </a:r>
            <a:r>
              <a:rPr lang="en-US" altLang="en-US" dirty="0">
                <a:solidFill>
                  <a:srgbClr val="FF0000"/>
                </a:solidFill>
              </a:rPr>
              <a:t>. Finding Groups in Data: an Introduction to Cluster Analysis. John Wiley &amp; Sons, 1990</a:t>
            </a:r>
            <a:r>
              <a:rPr lang="en-US" altLang="en-US" dirty="0"/>
              <a:t>.</a:t>
            </a:r>
            <a:endParaRPr lang="en-US" altLang="en-US" dirty="0">
              <a:solidFill>
                <a:schemeClr val="hlink"/>
              </a:solidFill>
            </a:endParaRPr>
          </a:p>
          <a:p>
            <a:pPr marL="457200" indent="-457200">
              <a:spcBef>
                <a:spcPts val="400"/>
              </a:spcBef>
            </a:pPr>
            <a:r>
              <a:rPr lang="en-US" altLang="en-US" dirty="0"/>
              <a:t>H. V. </a:t>
            </a:r>
            <a:r>
              <a:rPr lang="en-US" altLang="en-US" dirty="0" err="1"/>
              <a:t>Jagadish</a:t>
            </a:r>
            <a:r>
              <a:rPr lang="en-US" altLang="en-US" dirty="0"/>
              <a:t> et al., Special Issue on Data Reduction Techniques.  Bulletin of the Tech. Committee on Data Eng., 20(4), Dec. 1997</a:t>
            </a:r>
          </a:p>
          <a:p>
            <a:pPr marL="457200" indent="-457200">
              <a:spcBef>
                <a:spcPts val="400"/>
              </a:spcBef>
            </a:pPr>
            <a:r>
              <a:rPr lang="en-US" altLang="en-US" dirty="0"/>
              <a:t>D. A. </a:t>
            </a:r>
            <a:r>
              <a:rPr lang="en-US" altLang="en-US" dirty="0" err="1"/>
              <a:t>Keim</a:t>
            </a:r>
            <a:r>
              <a:rPr lang="en-US" altLang="en-US" dirty="0"/>
              <a:t>. Information visualization and visual data mining, IEEE trans. on Visualization and Computer Graphics, 8(1), 2002</a:t>
            </a:r>
          </a:p>
          <a:p>
            <a:pPr marL="457200" indent="-457200">
              <a:spcBef>
                <a:spcPts val="400"/>
              </a:spcBef>
            </a:pPr>
            <a:r>
              <a:rPr lang="en-US" altLang="en-US" dirty="0"/>
              <a:t>D. Pyle. Data Preparation for Data Mining. Morgan Kaufmann, 1999</a:t>
            </a:r>
          </a:p>
          <a:p>
            <a:pPr marL="457200" indent="-457200">
              <a:spcBef>
                <a:spcPts val="400"/>
              </a:spcBef>
            </a:pPr>
            <a:r>
              <a:rPr lang="en-US" altLang="en-US" dirty="0"/>
              <a:t>S.  </a:t>
            </a:r>
            <a:r>
              <a:rPr lang="en-US" altLang="en-US" dirty="0" err="1"/>
              <a:t>Santini</a:t>
            </a:r>
            <a:r>
              <a:rPr lang="en-US" altLang="en-US" dirty="0"/>
              <a:t> and R. Jain,” Similarity measures”, IEEE Trans. on Pattern Analysis and Machine Intelligence, 21(9), 1999</a:t>
            </a:r>
          </a:p>
          <a:p>
            <a:pPr marL="457200" indent="-457200">
              <a:spcBef>
                <a:spcPts val="400"/>
              </a:spcBef>
            </a:pPr>
            <a:r>
              <a:rPr lang="en-US" altLang="en-US" dirty="0">
                <a:solidFill>
                  <a:srgbClr val="FF0000"/>
                </a:solidFill>
              </a:rPr>
              <a:t>E. R. </a:t>
            </a:r>
            <a:r>
              <a:rPr lang="en-US" altLang="en-US" dirty="0" err="1">
                <a:solidFill>
                  <a:srgbClr val="FF0000"/>
                </a:solidFill>
              </a:rPr>
              <a:t>Tufte</a:t>
            </a:r>
            <a:r>
              <a:rPr lang="en-US" altLang="en-US" dirty="0">
                <a:solidFill>
                  <a:srgbClr val="FF0000"/>
                </a:solidFill>
              </a:rPr>
              <a:t>. The Visual Display of Quantitative Information, 2</a:t>
            </a:r>
            <a:r>
              <a:rPr lang="en-US" altLang="en-US" baseline="30000" dirty="0">
                <a:solidFill>
                  <a:srgbClr val="FF0000"/>
                </a:solidFill>
              </a:rPr>
              <a:t>nd</a:t>
            </a:r>
            <a:r>
              <a:rPr lang="en-US" altLang="en-US" dirty="0">
                <a:solidFill>
                  <a:srgbClr val="FF0000"/>
                </a:solidFill>
              </a:rPr>
              <a:t> ed., Graphics Press, 2001</a:t>
            </a:r>
          </a:p>
          <a:p>
            <a:pPr marL="457200" indent="-457200">
              <a:spcBef>
                <a:spcPts val="400"/>
              </a:spcBef>
            </a:pPr>
            <a:r>
              <a:rPr lang="en-US" altLang="en-US" dirty="0"/>
              <a:t>C. Yu, et al., Visual data mining of multimedia data for social and behavioral studies, Information Visualization, 8(1), 2009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222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Chapter </a:t>
            </a:r>
            <a:r>
              <a:rPr lang="en-US" altLang="zh-CN" dirty="0" smtClean="0"/>
              <a:t>2.</a:t>
            </a:r>
            <a:r>
              <a:rPr lang="zh-CN" altLang="en-US" dirty="0" smtClean="0"/>
              <a:t> </a:t>
            </a:r>
            <a:r>
              <a:rPr lang="en-US" altLang="zh-CN" dirty="0" smtClean="0"/>
              <a:t>Getting</a:t>
            </a:r>
            <a:r>
              <a:rPr lang="zh-CN" altLang="en-US" dirty="0" smtClean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Know</a:t>
            </a:r>
            <a:r>
              <a:rPr lang="zh-CN" altLang="en-US" dirty="0"/>
              <a:t> </a:t>
            </a:r>
            <a:r>
              <a:rPr lang="en-US" altLang="zh-CN" dirty="0"/>
              <a:t>Your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 smtClean="0"/>
              <a:t>Data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Objects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and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Attribute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Types</a:t>
            </a:r>
            <a:endParaRPr lang="zh-CN" altLang="en-US" b="1" dirty="0" smtClean="0"/>
          </a:p>
          <a:p>
            <a:r>
              <a:rPr lang="en-US" altLang="zh-CN" dirty="0" smtClean="0"/>
              <a:t>Basic</a:t>
            </a:r>
            <a:r>
              <a:rPr lang="zh-CN" altLang="en-US" dirty="0" smtClean="0"/>
              <a:t> </a:t>
            </a:r>
            <a:r>
              <a:rPr lang="en-US" altLang="zh-CN" dirty="0" smtClean="0"/>
              <a:t>Statistical</a:t>
            </a:r>
            <a:r>
              <a:rPr lang="zh-CN" altLang="en-US" dirty="0" smtClean="0"/>
              <a:t> </a:t>
            </a:r>
            <a:r>
              <a:rPr lang="en-US" altLang="zh-CN" dirty="0" smtClean="0"/>
              <a:t>Descriptions</a:t>
            </a:r>
            <a:endParaRPr lang="zh-CN" altLang="en-US" dirty="0"/>
          </a:p>
          <a:p>
            <a:r>
              <a:rPr lang="en-US" altLang="zh-CN" dirty="0" smtClean="0"/>
              <a:t>Data</a:t>
            </a:r>
            <a:r>
              <a:rPr lang="zh-CN" altLang="en-US" dirty="0" smtClean="0"/>
              <a:t> </a:t>
            </a:r>
            <a:r>
              <a:rPr lang="en-US" altLang="zh-CN" dirty="0" smtClean="0"/>
              <a:t>Visualization</a:t>
            </a:r>
            <a:endParaRPr lang="zh-CN" altLang="en-US" dirty="0" smtClean="0"/>
          </a:p>
          <a:p>
            <a:r>
              <a:rPr lang="en-US" altLang="zh-CN" dirty="0" smtClean="0"/>
              <a:t>Measuring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Data</a:t>
            </a:r>
            <a:r>
              <a:rPr lang="zh-CN" altLang="en-US" dirty="0" smtClean="0"/>
              <a:t> </a:t>
            </a:r>
            <a:r>
              <a:rPr lang="en-US" altLang="zh-CN" dirty="0" smtClean="0"/>
              <a:t>Similarity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Dissimilarity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796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Types of Data Sets: (1) Record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Relational records in relational tables: highly structured</a:t>
            </a:r>
          </a:p>
          <a:p>
            <a:r>
              <a:rPr lang="en-US" sz="2400" dirty="0" smtClean="0"/>
              <a:t>Transaction data</a:t>
            </a:r>
          </a:p>
          <a:p>
            <a:r>
              <a:rPr lang="en-US" sz="2400" dirty="0" smtClean="0"/>
              <a:t>Document data: Term-frequency matrix of text documents</a:t>
            </a:r>
            <a:endParaRPr lang="en-US" sz="2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678" y="3035403"/>
            <a:ext cx="6777915" cy="368607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53175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Data Objects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>
              <a:lnSpc>
                <a:spcPct val="120000"/>
              </a:lnSpc>
            </a:pPr>
            <a:r>
              <a:rPr lang="en-US" altLang="en-US" sz="2400" dirty="0"/>
              <a:t>Data sets are made up of data </a:t>
            </a:r>
            <a:r>
              <a:rPr lang="en-US" altLang="en-US" sz="2400" dirty="0" smtClean="0"/>
              <a:t>objects</a:t>
            </a:r>
            <a:r>
              <a:rPr lang="en-US" altLang="zh-CN" sz="2400" dirty="0"/>
              <a:t>.</a:t>
            </a:r>
            <a:endParaRPr lang="en-US" altLang="en-US" sz="2400" dirty="0"/>
          </a:p>
          <a:p>
            <a:pPr>
              <a:lnSpc>
                <a:spcPct val="120000"/>
              </a:lnSpc>
            </a:pPr>
            <a:r>
              <a:rPr lang="en-US" altLang="en-US" sz="2400" dirty="0"/>
              <a:t>A </a:t>
            </a:r>
            <a:r>
              <a:rPr lang="en-US" altLang="en-US" sz="2400" b="1" dirty="0"/>
              <a:t>data object</a:t>
            </a:r>
            <a:r>
              <a:rPr lang="en-US" altLang="en-US" sz="2400" dirty="0"/>
              <a:t> represents an </a:t>
            </a:r>
            <a:r>
              <a:rPr lang="en-US" altLang="en-US" sz="2400" dirty="0" smtClean="0"/>
              <a:t>entity</a:t>
            </a:r>
            <a:r>
              <a:rPr lang="en-US" altLang="zh-CN" sz="2400" dirty="0" smtClean="0"/>
              <a:t>.</a:t>
            </a:r>
            <a:endParaRPr lang="en-US" altLang="en-US" sz="2400" dirty="0"/>
          </a:p>
          <a:p>
            <a:pPr>
              <a:lnSpc>
                <a:spcPct val="120000"/>
              </a:lnSpc>
            </a:pPr>
            <a:r>
              <a:rPr lang="en-US" altLang="en-US" sz="2400" dirty="0"/>
              <a:t>Examples: </a:t>
            </a:r>
          </a:p>
          <a:p>
            <a:pPr lvl="1">
              <a:lnSpc>
                <a:spcPct val="120000"/>
              </a:lnSpc>
            </a:pPr>
            <a:r>
              <a:rPr lang="en-US" altLang="zh-CN" sz="2400" dirty="0"/>
              <a:t>S</a:t>
            </a:r>
            <a:r>
              <a:rPr lang="en-US" altLang="en-US" sz="2400" dirty="0" smtClean="0"/>
              <a:t>ales </a:t>
            </a:r>
            <a:r>
              <a:rPr lang="en-US" altLang="en-US" sz="2400" dirty="0"/>
              <a:t>database:  customers, store items, </a:t>
            </a:r>
            <a:r>
              <a:rPr lang="en-US" altLang="en-US" sz="2400" dirty="0" smtClean="0"/>
              <a:t>sales</a:t>
            </a:r>
            <a:r>
              <a:rPr lang="en-US" altLang="zh-CN" sz="2400" dirty="0" smtClean="0"/>
              <a:t>.</a:t>
            </a:r>
            <a:endParaRPr lang="en-US" altLang="en-US" sz="2400" dirty="0"/>
          </a:p>
          <a:p>
            <a:pPr lvl="1">
              <a:lnSpc>
                <a:spcPct val="120000"/>
              </a:lnSpc>
            </a:pPr>
            <a:r>
              <a:rPr lang="en-US" altLang="zh-CN" sz="2400" dirty="0"/>
              <a:t>M</a:t>
            </a:r>
            <a:r>
              <a:rPr lang="en-US" altLang="en-US" sz="2400" dirty="0" smtClean="0"/>
              <a:t>edical </a:t>
            </a:r>
            <a:r>
              <a:rPr lang="en-US" altLang="en-US" sz="2400" dirty="0"/>
              <a:t>database: patients, </a:t>
            </a:r>
            <a:r>
              <a:rPr lang="en-US" altLang="en-US" sz="2400" dirty="0" smtClean="0"/>
              <a:t>treatments</a:t>
            </a:r>
            <a:r>
              <a:rPr lang="en-US" altLang="zh-CN" sz="2400" dirty="0" smtClean="0"/>
              <a:t>.</a:t>
            </a:r>
            <a:endParaRPr lang="en-US" altLang="en-US" sz="2400" dirty="0"/>
          </a:p>
          <a:p>
            <a:pPr lvl="1">
              <a:lnSpc>
                <a:spcPct val="120000"/>
              </a:lnSpc>
            </a:pPr>
            <a:r>
              <a:rPr lang="en-US" altLang="zh-CN" sz="2400" dirty="0" smtClean="0"/>
              <a:t>Un</a:t>
            </a:r>
            <a:r>
              <a:rPr lang="en-US" altLang="en-US" sz="2400" dirty="0" smtClean="0"/>
              <a:t>iversity </a:t>
            </a:r>
            <a:r>
              <a:rPr lang="en-US" altLang="en-US" sz="2400" dirty="0"/>
              <a:t>database: students, professors, </a:t>
            </a:r>
            <a:r>
              <a:rPr lang="en-US" altLang="en-US" sz="2400" dirty="0" smtClean="0"/>
              <a:t>courses</a:t>
            </a:r>
            <a:r>
              <a:rPr lang="en-US" altLang="zh-CN" sz="2400" dirty="0" smtClean="0"/>
              <a:t>.</a:t>
            </a:r>
            <a:endParaRPr lang="en-US" altLang="en-US" sz="2400" dirty="0"/>
          </a:p>
          <a:p>
            <a:pPr>
              <a:lnSpc>
                <a:spcPct val="120000"/>
              </a:lnSpc>
            </a:pPr>
            <a:r>
              <a:rPr lang="en-US" altLang="en-US" sz="2400" dirty="0"/>
              <a:t>Also called </a:t>
            </a:r>
            <a:r>
              <a:rPr lang="en-US" altLang="en-US" sz="2400" i="1" dirty="0" smtClean="0"/>
              <a:t>samples, </a:t>
            </a:r>
            <a:r>
              <a:rPr lang="en-US" altLang="en-US" sz="2400" i="1" dirty="0"/>
              <a:t>examples, instances, data points, objects, </a:t>
            </a:r>
            <a:r>
              <a:rPr lang="en-US" altLang="en-US" sz="2400" i="1" dirty="0" smtClean="0"/>
              <a:t>tuples</a:t>
            </a:r>
            <a:r>
              <a:rPr lang="en-US" altLang="zh-CN" sz="2400" i="1" dirty="0" smtClean="0"/>
              <a:t>.</a:t>
            </a:r>
            <a:endParaRPr lang="en-US" altLang="en-US" sz="2400" dirty="0"/>
          </a:p>
          <a:p>
            <a:pPr>
              <a:lnSpc>
                <a:spcPct val="120000"/>
              </a:lnSpc>
            </a:pPr>
            <a:r>
              <a:rPr lang="en-US" altLang="en-US" sz="2400" dirty="0"/>
              <a:t>Data objects are described by </a:t>
            </a:r>
            <a:r>
              <a:rPr lang="en-US" altLang="en-US" sz="2400" b="1" dirty="0" smtClean="0"/>
              <a:t>attributes</a:t>
            </a:r>
            <a:r>
              <a:rPr lang="en-US" altLang="zh-CN" sz="2400" b="1" dirty="0" smtClean="0"/>
              <a:t>.</a:t>
            </a:r>
            <a:endParaRPr lang="en-US" altLang="en-US" sz="2400" dirty="0"/>
          </a:p>
          <a:p>
            <a:pPr>
              <a:lnSpc>
                <a:spcPct val="120000"/>
              </a:lnSpc>
            </a:pPr>
            <a:r>
              <a:rPr lang="en-US" altLang="en-US" sz="2400" u="sng" dirty="0"/>
              <a:t>Database rows </a:t>
            </a:r>
            <a:r>
              <a:rPr lang="en-US" altLang="en-US" sz="2400" u="sng" dirty="0">
                <a:latin typeface="Calibri" panose="020F0502020204030204" pitchFamily="34" charset="0"/>
              </a:rPr>
              <a:t>→</a:t>
            </a:r>
            <a:r>
              <a:rPr lang="en-US" altLang="en-US" sz="2400" u="sng" dirty="0"/>
              <a:t> data objects; columns </a:t>
            </a:r>
            <a:r>
              <a:rPr lang="en-US" altLang="en-US" sz="2400" u="sng" dirty="0">
                <a:latin typeface="Calibri" panose="020F0502020204030204" pitchFamily="34" charset="0"/>
              </a:rPr>
              <a:t>→ </a:t>
            </a:r>
            <a:r>
              <a:rPr lang="en-US" altLang="en-US" sz="2400" u="sng" dirty="0" smtClean="0"/>
              <a:t>attributes</a:t>
            </a:r>
            <a:r>
              <a:rPr lang="en-US" altLang="zh-CN" sz="2400" u="sng" dirty="0" smtClean="0"/>
              <a:t>.</a:t>
            </a:r>
            <a:endParaRPr lang="en-US" altLang="en-US" sz="2400" u="sn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91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Attributes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en-US" sz="2400" b="1" dirty="0"/>
              <a:t>Attribute (</a:t>
            </a:r>
            <a:r>
              <a:rPr lang="en-US" altLang="en-US" sz="2400" dirty="0"/>
              <a:t>or</a:t>
            </a:r>
            <a:r>
              <a:rPr lang="en-US" altLang="en-US" sz="2400" b="1" dirty="0"/>
              <a:t> dimensions, features, variables</a:t>
            </a:r>
            <a:r>
              <a:rPr lang="en-US" altLang="en-US" sz="2400" dirty="0"/>
              <a:t>) </a:t>
            </a:r>
          </a:p>
          <a:p>
            <a:pPr lvl="1"/>
            <a:r>
              <a:rPr lang="en-US" altLang="en-US" sz="2400" dirty="0"/>
              <a:t>A data field, representing a characteristic or feature of a data </a:t>
            </a:r>
            <a:r>
              <a:rPr lang="en-US" altLang="en-US" sz="2400" dirty="0" smtClean="0"/>
              <a:t>object</a:t>
            </a:r>
            <a:endParaRPr lang="en-US" altLang="en-US" sz="2400" dirty="0"/>
          </a:p>
          <a:p>
            <a:r>
              <a:rPr lang="en-US" altLang="en-US" sz="2400" dirty="0" smtClean="0"/>
              <a:t>Types</a:t>
            </a:r>
            <a:r>
              <a:rPr lang="en-US" altLang="en-US" sz="2400" dirty="0"/>
              <a:t>:</a:t>
            </a:r>
          </a:p>
          <a:p>
            <a:pPr lvl="1"/>
            <a:r>
              <a:rPr lang="en-US" altLang="en-US" sz="2400" dirty="0"/>
              <a:t>Nominal (e.g., red, blue)</a:t>
            </a:r>
          </a:p>
          <a:p>
            <a:pPr lvl="1"/>
            <a:r>
              <a:rPr lang="en-US" altLang="en-US" sz="2400" dirty="0"/>
              <a:t>Binary (e.g., {true, false})</a:t>
            </a:r>
          </a:p>
          <a:p>
            <a:pPr lvl="1"/>
            <a:r>
              <a:rPr lang="en-US" altLang="en-US" sz="2400" dirty="0"/>
              <a:t>Ordinal (e.g., {freshman, sophomore, junior, senior})</a:t>
            </a:r>
          </a:p>
          <a:p>
            <a:pPr lvl="1"/>
            <a:r>
              <a:rPr lang="en-US" altLang="en-US" sz="2400" dirty="0"/>
              <a:t>Numeric: quantitative</a:t>
            </a:r>
          </a:p>
          <a:p>
            <a:pPr lvl="2"/>
            <a:r>
              <a:rPr lang="en-US" altLang="en-US" dirty="0"/>
              <a:t>Interval-scaled: 100</a:t>
            </a:r>
            <a:r>
              <a:rPr lang="en-US" altLang="en-US" baseline="30000" dirty="0">
                <a:latin typeface="Calibri" panose="020F0502020204030204" pitchFamily="34" charset="0"/>
              </a:rPr>
              <a:t>○</a:t>
            </a:r>
            <a:r>
              <a:rPr lang="en-US" altLang="en-US" dirty="0">
                <a:latin typeface="Calibri" panose="020F0502020204030204" pitchFamily="34" charset="0"/>
              </a:rPr>
              <a:t>C is interval scales</a:t>
            </a:r>
            <a:endParaRPr lang="en-US" altLang="en-US" dirty="0"/>
          </a:p>
          <a:p>
            <a:pPr lvl="2"/>
            <a:r>
              <a:rPr lang="en-US" altLang="en-US" dirty="0"/>
              <a:t>Ratio-scaled: 100</a:t>
            </a:r>
            <a:r>
              <a:rPr lang="en-US" altLang="en-US" baseline="30000" dirty="0">
                <a:latin typeface="Calibri" panose="020F0502020204030204" pitchFamily="34" charset="0"/>
              </a:rPr>
              <a:t>○</a:t>
            </a:r>
            <a:r>
              <a:rPr lang="en-US" altLang="en-US" dirty="0">
                <a:latin typeface="Calibri" panose="020F0502020204030204" pitchFamily="34" charset="0"/>
              </a:rPr>
              <a:t>K is ratio scaled since it is twice as high as 50</a:t>
            </a:r>
            <a:r>
              <a:rPr lang="en-US" altLang="en-US" baseline="30000" dirty="0">
                <a:latin typeface="Calibri" panose="020F0502020204030204" pitchFamily="34" charset="0"/>
              </a:rPr>
              <a:t> ○</a:t>
            </a:r>
            <a:r>
              <a:rPr lang="en-US" altLang="en-US" dirty="0" smtClean="0">
                <a:latin typeface="Calibri" panose="020F0502020204030204" pitchFamily="34" charset="0"/>
              </a:rPr>
              <a:t>K</a:t>
            </a:r>
            <a:endParaRPr lang="en-US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7620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Attribute Types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292100" indent="-292100">
              <a:lnSpc>
                <a:spcPct val="90000"/>
              </a:lnSpc>
            </a:pPr>
            <a:r>
              <a:rPr lang="en-US" altLang="en-US" sz="2400" b="1" dirty="0"/>
              <a:t>Nominal:</a:t>
            </a:r>
            <a:r>
              <a:rPr lang="en-US" altLang="en-US" sz="2400" dirty="0"/>
              <a:t> categories, states, or “names of things”</a:t>
            </a:r>
          </a:p>
          <a:p>
            <a:pPr marL="749300" lvl="1" indent="-342900">
              <a:lnSpc>
                <a:spcPct val="90000"/>
              </a:lnSpc>
            </a:pPr>
            <a:r>
              <a:rPr lang="en-US" altLang="en-US" sz="2400" i="1" dirty="0" err="1"/>
              <a:t>Hair_color</a:t>
            </a:r>
            <a:r>
              <a:rPr lang="en-US" altLang="en-US" sz="2400" i="1" dirty="0"/>
              <a:t> = </a:t>
            </a:r>
            <a:r>
              <a:rPr lang="en-US" altLang="en-US" sz="2400" dirty="0"/>
              <a:t>{</a:t>
            </a:r>
            <a:r>
              <a:rPr lang="en-US" altLang="en-US" sz="2400" i="1" dirty="0"/>
              <a:t>auburn, black, blond, brown, grey, red, white</a:t>
            </a:r>
            <a:r>
              <a:rPr lang="en-US" altLang="en-US" sz="2400" dirty="0"/>
              <a:t>}</a:t>
            </a:r>
          </a:p>
          <a:p>
            <a:pPr marL="749300" lvl="1" indent="-342900">
              <a:lnSpc>
                <a:spcPct val="90000"/>
              </a:lnSpc>
            </a:pPr>
            <a:r>
              <a:rPr lang="en-US" altLang="en-US" sz="2400" dirty="0"/>
              <a:t>marital status, occupation, ID numbers, zip codes</a:t>
            </a:r>
          </a:p>
          <a:p>
            <a:pPr marL="292100" indent="-292100">
              <a:lnSpc>
                <a:spcPct val="90000"/>
              </a:lnSpc>
            </a:pPr>
            <a:r>
              <a:rPr lang="en-US" altLang="en-US" sz="2400" b="1" dirty="0"/>
              <a:t>Binary</a:t>
            </a:r>
          </a:p>
          <a:p>
            <a:pPr marL="749300" lvl="1" indent="-342900">
              <a:lnSpc>
                <a:spcPct val="90000"/>
              </a:lnSpc>
            </a:pPr>
            <a:r>
              <a:rPr lang="en-US" altLang="en-US" sz="2400" dirty="0"/>
              <a:t>Nominal attribute with only 2 states (0 and 1)</a:t>
            </a:r>
          </a:p>
          <a:p>
            <a:pPr marL="749300" lvl="1" indent="-342900">
              <a:lnSpc>
                <a:spcPct val="90000"/>
              </a:lnSpc>
            </a:pPr>
            <a:r>
              <a:rPr lang="en-US" altLang="en-US" sz="2400" dirty="0"/>
              <a:t>Symmetric binary: both outcomes equally important</a:t>
            </a:r>
          </a:p>
          <a:p>
            <a:pPr marL="1257300" lvl="2" indent="-393700">
              <a:lnSpc>
                <a:spcPct val="90000"/>
              </a:lnSpc>
            </a:pPr>
            <a:r>
              <a:rPr lang="en-US" altLang="en-US" dirty="0"/>
              <a:t>e.g., gender</a:t>
            </a:r>
          </a:p>
          <a:p>
            <a:pPr marL="749300" lvl="1" indent="-342900">
              <a:lnSpc>
                <a:spcPct val="90000"/>
              </a:lnSpc>
            </a:pPr>
            <a:r>
              <a:rPr lang="en-US" altLang="en-US" sz="2400" dirty="0"/>
              <a:t>Asymmetric binary: outcomes not equally important.  </a:t>
            </a:r>
          </a:p>
          <a:p>
            <a:pPr marL="1257300" lvl="2" indent="-393700">
              <a:lnSpc>
                <a:spcPct val="90000"/>
              </a:lnSpc>
            </a:pPr>
            <a:r>
              <a:rPr lang="en-US" altLang="en-US" dirty="0"/>
              <a:t>e.g., medical test (positive vs. negative)</a:t>
            </a:r>
          </a:p>
          <a:p>
            <a:pPr marL="1257300" lvl="2" indent="-393700">
              <a:lnSpc>
                <a:spcPct val="90000"/>
              </a:lnSpc>
            </a:pPr>
            <a:r>
              <a:rPr lang="en-US" altLang="en-US" dirty="0"/>
              <a:t>Convention: assign 1 to most important outcome (e.g., HIV positive)</a:t>
            </a:r>
          </a:p>
          <a:p>
            <a:pPr marL="292100" indent="-292100">
              <a:lnSpc>
                <a:spcPct val="90000"/>
              </a:lnSpc>
            </a:pPr>
            <a:r>
              <a:rPr lang="en-US" altLang="en-US" sz="2400" b="1" dirty="0"/>
              <a:t>Ordinal</a:t>
            </a:r>
          </a:p>
          <a:p>
            <a:pPr marL="749300" lvl="1" indent="-342900">
              <a:lnSpc>
                <a:spcPct val="90000"/>
              </a:lnSpc>
            </a:pPr>
            <a:r>
              <a:rPr lang="en-US" altLang="en-US" sz="2400" dirty="0"/>
              <a:t>Values have a meaningful order (ranking) but magnitude between successive values is not known</a:t>
            </a:r>
          </a:p>
          <a:p>
            <a:pPr marL="749300" lvl="1" indent="-342900">
              <a:lnSpc>
                <a:spcPct val="90000"/>
              </a:lnSpc>
            </a:pPr>
            <a:r>
              <a:rPr lang="en-US" altLang="en-US" sz="2400" i="1" dirty="0"/>
              <a:t>Size = </a:t>
            </a:r>
            <a:r>
              <a:rPr lang="en-US" altLang="en-US" sz="2400" dirty="0"/>
              <a:t>{</a:t>
            </a:r>
            <a:r>
              <a:rPr lang="en-US" altLang="en-US" sz="2400" i="1" dirty="0"/>
              <a:t>small, medium, large</a:t>
            </a:r>
            <a:r>
              <a:rPr lang="en-US" altLang="en-US" sz="2400" dirty="0"/>
              <a:t>}</a:t>
            </a:r>
            <a:r>
              <a:rPr lang="en-US" altLang="en-US" sz="2400" i="1" dirty="0"/>
              <a:t>,</a:t>
            </a:r>
            <a:r>
              <a:rPr lang="en-US" altLang="en-US" sz="2400" dirty="0"/>
              <a:t> grades, army </a:t>
            </a:r>
            <a:r>
              <a:rPr lang="en-US" altLang="en-US" sz="2400" dirty="0" smtClean="0"/>
              <a:t>rankings</a:t>
            </a:r>
            <a:endParaRPr lang="en-US" alt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9574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Types of Data Sets:</a:t>
            </a:r>
            <a:br>
              <a:rPr lang="en-US" dirty="0" smtClean="0"/>
            </a:br>
            <a:r>
              <a:rPr lang="en-US" dirty="0" smtClean="0"/>
              <a:t>(2) Graphs and Networks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Transportation networks</a:t>
            </a:r>
          </a:p>
          <a:p>
            <a:r>
              <a:rPr lang="en-US" sz="2800" dirty="0" smtClean="0"/>
              <a:t>World Wide Web</a:t>
            </a:r>
          </a:p>
          <a:p>
            <a:r>
              <a:rPr lang="en-US" sz="2800" dirty="0" smtClean="0"/>
              <a:t>Molecular structures</a:t>
            </a:r>
          </a:p>
          <a:p>
            <a:r>
              <a:rPr lang="en-US" sz="2800" dirty="0" smtClean="0"/>
              <a:t>Social or information networks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8</a:t>
            </a:fld>
            <a:endParaRPr lang="en-US"/>
          </a:p>
        </p:txBody>
      </p:sp>
      <p:pic>
        <p:nvPicPr>
          <p:cNvPr id="5" name="Picture 6" descr="http://www.hotelsneardcmetro.com/wp-content/uploads/2013/03/washington-dc-metro-station-with-hotels-close-b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0952" y="3665945"/>
            <a:ext cx="2743200" cy="2460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0" descr="http://chem.ch.huji.ac.il/pics/bino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904" y="4460913"/>
            <a:ext cx="1828800" cy="1665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2" descr="http://cdn1.tnwcdn.com/wp-content/blogs.dir/1/files/2013/11/social-network-links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4325938"/>
            <a:ext cx="3200400" cy="1800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77287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ttp://www.panspermia.org/cllu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3190" y="3566232"/>
            <a:ext cx="5375941" cy="3155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https://onlinecourses.science.psu.edu/stat510/sites/onlinecourses.science.psu.edu.stat510/files/L01/graph_01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210" y="4189804"/>
            <a:ext cx="3245990" cy="2166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Types of Data Sets:</a:t>
            </a:r>
            <a:br>
              <a:rPr lang="en-US" dirty="0" smtClean="0"/>
            </a:br>
            <a:r>
              <a:rPr lang="en-US" dirty="0" smtClean="0"/>
              <a:t>(3) Ordered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en-US" sz="2800" dirty="0" smtClean="0"/>
              <a:t>Video data: sequence of images</a:t>
            </a:r>
          </a:p>
          <a:p>
            <a:r>
              <a:rPr lang="en-US" altLang="en-US" sz="2800" dirty="0" smtClean="0"/>
              <a:t>Temporal data: time-series</a:t>
            </a:r>
          </a:p>
          <a:p>
            <a:r>
              <a:rPr lang="en-US" altLang="en-US" sz="2800" dirty="0" smtClean="0"/>
              <a:t>Sequential Data: transaction sequences</a:t>
            </a:r>
          </a:p>
          <a:p>
            <a:r>
              <a:rPr lang="en-US" altLang="en-US" sz="2800" dirty="0" smtClean="0"/>
              <a:t>Genetic sequence data</a:t>
            </a:r>
            <a:endParaRPr lang="en-US" alt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7014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Module">
      <a:majorFont>
        <a:latin typeface="Corbel"/>
        <a:ea typeface=""/>
        <a:cs typeface=""/>
        <a:font script="Jpan" typeface="ＭＳ ゴシック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rbel"/>
        <a:ea typeface=""/>
        <a:cs typeface=""/>
        <a:font script="Jpan" typeface="ＭＳ ゴシック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47777</TotalTime>
  <Words>1039</Words>
  <Application>Microsoft Macintosh PowerPoint</Application>
  <PresentationFormat>On-screen Show (4:3)</PresentationFormat>
  <Paragraphs>195</Paragraphs>
  <Slides>24</Slides>
  <Notes>7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2" baseType="lpstr">
      <vt:lpstr>Calibri</vt:lpstr>
      <vt:lpstr>Cambria Math</vt:lpstr>
      <vt:lpstr>Corbel</vt:lpstr>
      <vt:lpstr>Mangal</vt:lpstr>
      <vt:lpstr>华文楷体</vt:lpstr>
      <vt:lpstr>Arial</vt:lpstr>
      <vt:lpstr>Office Theme</vt:lpstr>
      <vt:lpstr>Equation</vt:lpstr>
      <vt:lpstr>Chapter 2. Getting to Know Your Data: Data Description</vt:lpstr>
      <vt:lpstr>From Data to Knowledge</vt:lpstr>
      <vt:lpstr>Chapter 2. Getting to Know Your Data</vt:lpstr>
      <vt:lpstr>Types of Data Sets: (1) Record Data</vt:lpstr>
      <vt:lpstr>Data Objects</vt:lpstr>
      <vt:lpstr>Attributes</vt:lpstr>
      <vt:lpstr>Attribute Types </vt:lpstr>
      <vt:lpstr>Types of Data Sets: (2) Graphs and Networks</vt:lpstr>
      <vt:lpstr>Types of Data Sets: (3) Ordered Data</vt:lpstr>
      <vt:lpstr>Other Types of Data Sets</vt:lpstr>
      <vt:lpstr>Chapter 2. Getting to Know Your Data</vt:lpstr>
      <vt:lpstr>Basic Statistical Descriptions of Data</vt:lpstr>
      <vt:lpstr>Measuring the Central Tendency: (1) Mean</vt:lpstr>
      <vt:lpstr>Measuring the Central Tendency: (2) Median</vt:lpstr>
      <vt:lpstr>PowerPoint Presentation</vt:lpstr>
      <vt:lpstr>PowerPoint Presentation</vt:lpstr>
      <vt:lpstr>Measuring the Central Tendency: (3) Mode</vt:lpstr>
      <vt:lpstr>Measuring the Outlierness: Variance and Standard Deviation</vt:lpstr>
      <vt:lpstr>Biased Sample Variance</vt:lpstr>
      <vt:lpstr>Measuring the Outlierness: Variance and Standard Deviation</vt:lpstr>
      <vt:lpstr>Measuring the Outlierness: Properties of Normal Distribution Curve</vt:lpstr>
      <vt:lpstr>Z-score Normalization</vt:lpstr>
      <vt:lpstr>Discussion</vt:lpstr>
      <vt:lpstr>References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Manasi Vartak</dc:creator>
  <cp:lastModifiedBy>MengJiang</cp:lastModifiedBy>
  <cp:revision>1978</cp:revision>
  <cp:lastPrinted>2017-01-15T22:23:57Z</cp:lastPrinted>
  <dcterms:created xsi:type="dcterms:W3CDTF">2015-05-16T14:51:23Z</dcterms:created>
  <dcterms:modified xsi:type="dcterms:W3CDTF">2017-07-28T03:43:59Z</dcterms:modified>
</cp:coreProperties>
</file>